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0" r:id="rId3"/>
    <p:sldId id="264" r:id="rId4"/>
    <p:sldId id="265" r:id="rId5"/>
    <p:sldId id="266" r:id="rId6"/>
    <p:sldId id="298" r:id="rId7"/>
    <p:sldId id="267" r:id="rId8"/>
    <p:sldId id="268" r:id="rId9"/>
    <p:sldId id="299" r:id="rId10"/>
    <p:sldId id="269" r:id="rId11"/>
    <p:sldId id="270" r:id="rId12"/>
    <p:sldId id="271" r:id="rId13"/>
    <p:sldId id="272" r:id="rId14"/>
    <p:sldId id="273" r:id="rId15"/>
    <p:sldId id="257" r:id="rId16"/>
    <p:sldId id="274" r:id="rId17"/>
    <p:sldId id="258" r:id="rId18"/>
    <p:sldId id="275" r:id="rId19"/>
    <p:sldId id="276" r:id="rId20"/>
    <p:sldId id="277" r:id="rId21"/>
    <p:sldId id="278" r:id="rId22"/>
    <p:sldId id="279" r:id="rId23"/>
    <p:sldId id="280" r:id="rId24"/>
    <p:sldId id="297" r:id="rId25"/>
    <p:sldId id="281" r:id="rId26"/>
    <p:sldId id="282" r:id="rId27"/>
    <p:sldId id="284" r:id="rId28"/>
    <p:sldId id="283" r:id="rId29"/>
    <p:sldId id="285" r:id="rId30"/>
    <p:sldId id="286" r:id="rId31"/>
    <p:sldId id="287" r:id="rId32"/>
    <p:sldId id="288" r:id="rId33"/>
    <p:sldId id="289" r:id="rId34"/>
    <p:sldId id="290" r:id="rId35"/>
    <p:sldId id="291" r:id="rId36"/>
    <p:sldId id="259" r:id="rId37"/>
    <p:sldId id="292" r:id="rId38"/>
    <p:sldId id="293" r:id="rId39"/>
    <p:sldId id="295" r:id="rId40"/>
    <p:sldId id="294" r:id="rId41"/>
    <p:sldId id="263" r:id="rId42"/>
    <p:sldId id="296" r:id="rId43"/>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1956" y="-49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sk-SK" smtClean="0"/>
              <a:t>Upravte štýly predlohy textu</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a:p>
        </p:txBody>
      </p:sp>
      <p:sp>
        <p:nvSpPr>
          <p:cNvPr id="4" name="Date Placeholder 3"/>
          <p:cNvSpPr>
            <a:spLocks noGrp="1"/>
          </p:cNvSpPr>
          <p:nvPr>
            <p:ph type="dt" sz="half" idx="10"/>
          </p:nvPr>
        </p:nvSpPr>
        <p:spPr/>
        <p:txBody>
          <a:bodyPr/>
          <a:lstStyle/>
          <a:p>
            <a:fld id="{C64F8202-D35B-4308-B67E-FEF774F8C2CE}" type="datetimeFigureOut">
              <a:rPr lang="sk-SK" smtClean="0"/>
              <a:t>3. 10. 2017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EFE6FA8-3986-4ED2-9274-A28B907B21BF}" type="slidenum">
              <a:rPr lang="sk-SK" smtClean="0"/>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C64F8202-D35B-4308-B67E-FEF774F8C2CE}" type="datetimeFigureOut">
              <a:rPr lang="sk-SK" smtClean="0"/>
              <a:t>3. 10. 2017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EFE6FA8-3986-4ED2-9274-A28B907B21BF}" type="slidenum">
              <a:rPr lang="sk-SK" smtClean="0"/>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sk-SK" smtClean="0"/>
              <a:t>Upravte štýly predlohy textu</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C64F8202-D35B-4308-B67E-FEF774F8C2CE}" type="datetimeFigureOut">
              <a:rPr lang="sk-SK" smtClean="0"/>
              <a:t>3. 10. 2017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EFE6FA8-3986-4ED2-9274-A28B907B21BF}" type="slidenum">
              <a:rPr lang="sk-SK" smtClean="0"/>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C64F8202-D35B-4308-B67E-FEF774F8C2CE}" type="datetimeFigureOut">
              <a:rPr lang="sk-SK" smtClean="0"/>
              <a:t>3. 10. 2017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EFE6FA8-3986-4ED2-9274-A28B907B21BF}" type="slidenum">
              <a:rPr lang="sk-SK" smtClean="0"/>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sk-SK" smtClean="0"/>
              <a:t>Upravte štýly predlohy textu</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C64F8202-D35B-4308-B67E-FEF774F8C2CE}" type="datetimeFigureOut">
              <a:rPr lang="sk-SK" smtClean="0"/>
              <a:t>3. 10. 2017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8EFE6FA8-3986-4ED2-9274-A28B907B21BF}" type="slidenum">
              <a:rPr lang="sk-SK" smtClean="0"/>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sk-SK" smtClean="0"/>
              <a:t>Upravte štýly predlohy textu</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C64F8202-D35B-4308-B67E-FEF774F8C2CE}" type="datetimeFigureOut">
              <a:rPr lang="sk-SK" smtClean="0"/>
              <a:t>3. 10. 2017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8EFE6FA8-3986-4ED2-9274-A28B907B21BF}" type="slidenum">
              <a:rPr lang="sk-SK" smtClean="0"/>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smtClean="0"/>
              <a:t>Upravte štýly predlohy textu</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7" name="Date Placeholder 6"/>
          <p:cNvSpPr>
            <a:spLocks noGrp="1"/>
          </p:cNvSpPr>
          <p:nvPr>
            <p:ph type="dt" sz="half" idx="10"/>
          </p:nvPr>
        </p:nvSpPr>
        <p:spPr/>
        <p:txBody>
          <a:bodyPr/>
          <a:lstStyle/>
          <a:p>
            <a:fld id="{C64F8202-D35B-4308-B67E-FEF774F8C2CE}" type="datetimeFigureOut">
              <a:rPr lang="sk-SK" smtClean="0"/>
              <a:t>3. 10. 2017</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8EFE6FA8-3986-4ED2-9274-A28B907B21BF}" type="slidenum">
              <a:rPr lang="sk-SK" smtClean="0"/>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Date Placeholder 2"/>
          <p:cNvSpPr>
            <a:spLocks noGrp="1"/>
          </p:cNvSpPr>
          <p:nvPr>
            <p:ph type="dt" sz="half" idx="10"/>
          </p:nvPr>
        </p:nvSpPr>
        <p:spPr/>
        <p:txBody>
          <a:bodyPr/>
          <a:lstStyle/>
          <a:p>
            <a:fld id="{C64F8202-D35B-4308-B67E-FEF774F8C2CE}" type="datetimeFigureOut">
              <a:rPr lang="sk-SK" smtClean="0"/>
              <a:t>3. 10. 2017</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8EFE6FA8-3986-4ED2-9274-A28B907B21BF}" type="slidenum">
              <a:rPr lang="sk-SK" smtClean="0"/>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4F8202-D35B-4308-B67E-FEF774F8C2CE}" type="datetimeFigureOut">
              <a:rPr lang="sk-SK" smtClean="0"/>
              <a:t>3. 10. 2017</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8EFE6FA8-3986-4ED2-9274-A28B907B21BF}" type="slidenum">
              <a:rPr lang="sk-SK" smtClean="0"/>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sk-SK" smtClean="0"/>
              <a:t>Upravte štýly predlohy textu</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C64F8202-D35B-4308-B67E-FEF774F8C2CE}" type="datetimeFigureOut">
              <a:rPr lang="sk-SK" smtClean="0"/>
              <a:t>3. 10. 2017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8EFE6FA8-3986-4ED2-9274-A28B907B21BF}" type="slidenum">
              <a:rPr lang="sk-SK" smtClean="0"/>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sk-SK" smtClean="0"/>
              <a:t>Upravte štýly predlohy textu</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C64F8202-D35B-4308-B67E-FEF774F8C2CE}" type="datetimeFigureOut">
              <a:rPr lang="sk-SK" smtClean="0"/>
              <a:t>3. 10. 2017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8EFE6FA8-3986-4ED2-9274-A28B907B21BF}" type="slidenum">
              <a:rPr lang="sk-SK" smtClean="0"/>
              <a:t>‹#›</a:t>
            </a:fld>
            <a:endParaRPr lang="sk-SK"/>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sk-SK" smtClean="0"/>
              <a:t>Ak chcete pridať obrázok, kliknite na ikonu</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sk-SK" smtClean="0"/>
              <a:t>Upravte štýly predlohy textu</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C64F8202-D35B-4308-B67E-FEF774F8C2CE}" type="datetimeFigureOut">
              <a:rPr lang="sk-SK" smtClean="0"/>
              <a:t>3. 10. 2017</a:t>
            </a:fld>
            <a:endParaRPr lang="sk-SK"/>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sk-SK"/>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8EFE6FA8-3986-4ED2-9274-A28B907B21BF}" type="slidenum">
              <a:rPr lang="sk-SK" smtClean="0"/>
              <a:t>‹#›</a:t>
            </a:fld>
            <a:endParaRPr lang="sk-SK"/>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42.jpeg"/><Relationship Id="rId9" Type="http://schemas.openxmlformats.org/officeDocument/2006/relationships/image" Target="../media/image4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49061" y="404664"/>
            <a:ext cx="7772400" cy="1368152"/>
          </a:xfrm>
        </p:spPr>
        <p:txBody>
          <a:bodyPr>
            <a:normAutofit/>
          </a:bodyPr>
          <a:lstStyle/>
          <a:p>
            <a:pPr algn="ctr"/>
            <a:r>
              <a:rPr lang="sk-SK" sz="2700" b="1" dirty="0" smtClean="0"/>
              <a:t>Lesy mesta Banská Bystrica a </a:t>
            </a:r>
            <a:r>
              <a:rPr lang="sk-SK" sz="2700" b="1" dirty="0">
                <a:solidFill>
                  <a:prstClr val="black">
                    <a:lumMod val="75000"/>
                    <a:lumOff val="25000"/>
                  </a:prstClr>
                </a:solidFill>
              </a:rPr>
              <a:t>PBOL </a:t>
            </a:r>
            <a:r>
              <a:rPr lang="sk-SK" sz="4000" b="1" dirty="0" smtClean="0"/>
              <a:t/>
            </a:r>
            <a:br>
              <a:rPr lang="sk-SK" sz="4000" b="1" dirty="0" smtClean="0"/>
            </a:br>
            <a:r>
              <a:rPr lang="sk-SK" sz="1600" b="1" dirty="0" smtClean="0"/>
              <a:t>Eduard Apfel</a:t>
            </a:r>
            <a:r>
              <a:rPr lang="sk-SK" sz="4000" b="1" dirty="0" smtClean="0"/>
              <a:t/>
            </a:r>
            <a:br>
              <a:rPr lang="sk-SK" sz="4000" b="1" dirty="0" smtClean="0"/>
            </a:br>
            <a:endParaRPr lang="sk-SK" sz="4000" b="1" dirty="0"/>
          </a:p>
        </p:txBody>
      </p:sp>
      <p:sp>
        <p:nvSpPr>
          <p:cNvPr id="7" name="BlokTextu 6"/>
          <p:cNvSpPr txBox="1"/>
          <p:nvPr/>
        </p:nvSpPr>
        <p:spPr>
          <a:xfrm>
            <a:off x="1115616" y="1643211"/>
            <a:ext cx="6840760" cy="517065"/>
          </a:xfrm>
          <a:prstGeom prst="rect">
            <a:avLst/>
          </a:prstGeom>
          <a:noFill/>
        </p:spPr>
        <p:txBody>
          <a:bodyPr wrap="square" rtlCol="0">
            <a:spAutoFit/>
          </a:bodyPr>
          <a:lstStyle/>
          <a:p>
            <a:pPr marL="342900" lvl="0" indent="-342900" algn="just">
              <a:lnSpc>
                <a:spcPct val="115000"/>
              </a:lnSpc>
              <a:spcAft>
                <a:spcPts val="0"/>
              </a:spcAft>
              <a:buFont typeface="+mj-lt"/>
              <a:buAutoNum type="romanUcPeriod"/>
            </a:pPr>
            <a:r>
              <a:rPr lang="sk-SK" sz="2400" b="1" dirty="0" smtClean="0">
                <a:latin typeface="Calibri"/>
                <a:ea typeface="Calibri"/>
                <a:cs typeface="Times New Roman"/>
              </a:rPr>
              <a:t>Prírode blízke pestovanie lesa a nákladovosť</a:t>
            </a:r>
            <a:endParaRPr lang="sk-SK" sz="2400" dirty="0">
              <a:effectLst/>
              <a:latin typeface="Calibri"/>
              <a:ea typeface="Calibri"/>
              <a:cs typeface="Times New Roman"/>
            </a:endParaRPr>
          </a:p>
        </p:txBody>
      </p:sp>
      <p:sp>
        <p:nvSpPr>
          <p:cNvPr id="8" name="BlokTextu 7"/>
          <p:cNvSpPr txBox="1"/>
          <p:nvPr/>
        </p:nvSpPr>
        <p:spPr>
          <a:xfrm>
            <a:off x="611560" y="2348880"/>
            <a:ext cx="7848872" cy="1815882"/>
          </a:xfrm>
          <a:prstGeom prst="rect">
            <a:avLst/>
          </a:prstGeom>
          <a:noFill/>
        </p:spPr>
        <p:txBody>
          <a:bodyPr wrap="square" rtlCol="0">
            <a:spAutoFit/>
          </a:bodyPr>
          <a:lstStyle/>
          <a:p>
            <a:r>
              <a:rPr lang="sk-SK" sz="1600" dirty="0" smtClean="0"/>
              <a:t>	Cieľom </a:t>
            </a:r>
            <a:r>
              <a:rPr lang="sk-SK" sz="1600" dirty="0"/>
              <a:t>prírode blízkeho obhospodarovania lesa je prebudovať umelo vytvorený a často poškodzovaný klasický hospodársky les vekových tried za stabilný, viacvrstvový prírodný hospodársky les a pritom plne využívať jeho hospodársky potenciál (</a:t>
            </a:r>
            <a:r>
              <a:rPr lang="sk-SK" sz="1600" dirty="0" err="1"/>
              <a:t>Saniga</a:t>
            </a:r>
            <a:r>
              <a:rPr lang="sk-SK" sz="1600" dirty="0"/>
              <a:t>, Bruchánik – Prírode blízke obhospodarovanie lesa, 2009, str. 6</a:t>
            </a:r>
            <a:r>
              <a:rPr lang="sk-SK" sz="1600" dirty="0" smtClean="0"/>
              <a:t>).</a:t>
            </a:r>
          </a:p>
          <a:p>
            <a:r>
              <a:rPr lang="sk-SK" sz="1600" dirty="0" smtClean="0"/>
              <a:t>	Je </a:t>
            </a:r>
            <a:r>
              <a:rPr lang="sk-SK" sz="1600" dirty="0"/>
              <a:t>nevyhnutné v čo najväčšej miere nechať pôsobiť vnútorné sily a prírodné procesy </a:t>
            </a:r>
            <a:r>
              <a:rPr lang="sk-SK" sz="1600" dirty="0" smtClean="0"/>
              <a:t> pri </a:t>
            </a:r>
            <a:r>
              <a:rPr lang="sk-SK" sz="1600" dirty="0"/>
              <a:t>ich primeranom a minimálne nutnom </a:t>
            </a:r>
            <a:r>
              <a:rPr lang="sk-SK" sz="1600" dirty="0" smtClean="0"/>
              <a:t>usmerňovaní. </a:t>
            </a:r>
            <a:endParaRPr lang="sk-SK" sz="1600" dirty="0"/>
          </a:p>
        </p:txBody>
      </p:sp>
      <p:sp>
        <p:nvSpPr>
          <p:cNvPr id="9" name="BlokTextu 8"/>
          <p:cNvSpPr txBox="1"/>
          <p:nvPr/>
        </p:nvSpPr>
        <p:spPr>
          <a:xfrm>
            <a:off x="611560" y="4291408"/>
            <a:ext cx="7848872" cy="369332"/>
          </a:xfrm>
          <a:prstGeom prst="rect">
            <a:avLst/>
          </a:prstGeom>
          <a:noFill/>
        </p:spPr>
        <p:txBody>
          <a:bodyPr wrap="square" rtlCol="0">
            <a:spAutoFit/>
          </a:bodyPr>
          <a:lstStyle/>
          <a:p>
            <a:r>
              <a:rPr lang="sk-SK" b="1" dirty="0"/>
              <a:t>	</a:t>
            </a:r>
            <a:endParaRPr lang="sk-SK" sz="1600" dirty="0"/>
          </a:p>
        </p:txBody>
      </p:sp>
      <p:sp>
        <p:nvSpPr>
          <p:cNvPr id="10" name="BlokTextu 9"/>
          <p:cNvSpPr txBox="1"/>
          <p:nvPr/>
        </p:nvSpPr>
        <p:spPr>
          <a:xfrm>
            <a:off x="585912" y="4636895"/>
            <a:ext cx="7848872" cy="830997"/>
          </a:xfrm>
          <a:prstGeom prst="rect">
            <a:avLst/>
          </a:prstGeom>
          <a:noFill/>
        </p:spPr>
        <p:txBody>
          <a:bodyPr wrap="square" rtlCol="0">
            <a:spAutoFit/>
          </a:bodyPr>
          <a:lstStyle/>
          <a:p>
            <a:r>
              <a:rPr lang="sk-SK" sz="1600" b="1" dirty="0"/>
              <a:t>Základné predpoklady pre realizáciu </a:t>
            </a:r>
            <a:r>
              <a:rPr lang="sk-SK" sz="1600" b="1" dirty="0" smtClean="0"/>
              <a:t>PBOL</a:t>
            </a:r>
          </a:p>
          <a:p>
            <a:r>
              <a:rPr lang="sk-SK" sz="1600" b="1" dirty="0" smtClean="0"/>
              <a:t>  </a:t>
            </a:r>
          </a:p>
          <a:p>
            <a:r>
              <a:rPr lang="sk-SK" sz="1600" b="1" dirty="0" smtClean="0"/>
              <a:t>                  - </a:t>
            </a:r>
            <a:r>
              <a:rPr lang="sk-SK" sz="1600" b="1" dirty="0"/>
              <a:t>vedieť, chcieť, môcť a mať trochu šťastia ...</a:t>
            </a:r>
            <a:endParaRPr lang="sk-SK" sz="1600" dirty="0"/>
          </a:p>
        </p:txBody>
      </p:sp>
    </p:spTree>
    <p:extLst>
      <p:ext uri="{BB962C8B-B14F-4D97-AF65-F5344CB8AC3E}">
        <p14:creationId xmlns:p14="http://schemas.microsoft.com/office/powerpoint/2010/main" val="37333690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352928" cy="1483567"/>
          </a:xfrm>
        </p:spPr>
        <p:txBody>
          <a:bodyPr/>
          <a:lstStyle/>
          <a:p>
            <a:pPr algn="ctr"/>
            <a:r>
              <a:rPr lang="sk-SK" sz="2400" b="1" dirty="0">
                <a:solidFill>
                  <a:srgbClr val="0070C0"/>
                </a:solidFill>
              </a:rPr>
              <a:t>Otázky k časti </a:t>
            </a:r>
            <a:r>
              <a:rPr lang="sk-SK" sz="2400" b="1" dirty="0" smtClean="0">
                <a:solidFill>
                  <a:srgbClr val="0070C0"/>
                </a:solidFill>
              </a:rPr>
              <a:t/>
            </a:r>
            <a:br>
              <a:rPr lang="sk-SK" sz="2400" b="1" dirty="0" smtClean="0">
                <a:solidFill>
                  <a:srgbClr val="0070C0"/>
                </a:solidFill>
              </a:rPr>
            </a:br>
            <a:r>
              <a:rPr lang="sk-SK" sz="2400" b="1" dirty="0" smtClean="0">
                <a:solidFill>
                  <a:srgbClr val="0070C0"/>
                </a:solidFill>
              </a:rPr>
              <a:t/>
            </a:r>
            <a:br>
              <a:rPr lang="sk-SK" sz="2400" b="1" dirty="0" smtClean="0">
                <a:solidFill>
                  <a:srgbClr val="0070C0"/>
                </a:solidFill>
              </a:rPr>
            </a:br>
            <a:r>
              <a:rPr lang="sk-SK" sz="2400" b="1" dirty="0" smtClean="0">
                <a:solidFill>
                  <a:srgbClr val="0070C0"/>
                </a:solidFill>
              </a:rPr>
              <a:t>I</a:t>
            </a:r>
            <a:r>
              <a:rPr lang="sk-SK" sz="2400" b="1" dirty="0">
                <a:solidFill>
                  <a:srgbClr val="0070C0"/>
                </a:solidFill>
              </a:rPr>
              <a:t>. </a:t>
            </a:r>
            <a:r>
              <a:rPr lang="sk-SK" sz="2400" b="1" dirty="0" smtClean="0">
                <a:solidFill>
                  <a:srgbClr val="0070C0"/>
                </a:solidFill>
              </a:rPr>
              <a:t>Prírode blízke pestovanie lesa a nákladovosť</a:t>
            </a:r>
            <a:r>
              <a:rPr lang="sk-SK" sz="2400" dirty="0"/>
              <a:t/>
            </a:r>
            <a:br>
              <a:rPr lang="sk-SK" sz="2400" dirty="0"/>
            </a:br>
            <a:endParaRPr lang="sk-SK" sz="2400" dirty="0"/>
          </a:p>
        </p:txBody>
      </p:sp>
      <p:sp>
        <p:nvSpPr>
          <p:cNvPr id="3" name="Zástupný symbol obsahu 2"/>
          <p:cNvSpPr>
            <a:spLocks noGrp="1"/>
          </p:cNvSpPr>
          <p:nvPr>
            <p:ph idx="1"/>
          </p:nvPr>
        </p:nvSpPr>
        <p:spPr>
          <a:xfrm>
            <a:off x="683568" y="2276872"/>
            <a:ext cx="7776864" cy="3312368"/>
          </a:xfrm>
          <a:ln w="57150">
            <a:solidFill>
              <a:srgbClr val="FFFF00"/>
            </a:solidFill>
          </a:ln>
        </p:spPr>
        <p:txBody>
          <a:bodyPr/>
          <a:lstStyle/>
          <a:p>
            <a:pPr marL="0" indent="0">
              <a:buNone/>
            </a:pPr>
            <a:endParaRPr lang="sk-SK" dirty="0"/>
          </a:p>
          <a:p>
            <a:pPr>
              <a:buFont typeface="+mj-lt"/>
              <a:buAutoNum type="arabicPeriod"/>
            </a:pPr>
            <a:r>
              <a:rPr lang="sk-SK" b="1" dirty="0" smtClean="0">
                <a:solidFill>
                  <a:srgbClr val="0070C0"/>
                </a:solidFill>
              </a:rPr>
              <a:t>Je </a:t>
            </a:r>
            <a:r>
              <a:rPr lang="sk-SK" b="1" dirty="0">
                <a:solidFill>
                  <a:srgbClr val="0070C0"/>
                </a:solidFill>
              </a:rPr>
              <a:t>podľa vás nákladovosť pri zavádzaní PBOL zvýšená oproti bežnému pestovaniu lesa?</a:t>
            </a:r>
          </a:p>
          <a:p>
            <a:pPr>
              <a:buFont typeface="+mj-lt"/>
              <a:buAutoNum type="arabicPeriod"/>
            </a:pPr>
            <a:r>
              <a:rPr lang="sk-SK" b="1" dirty="0" smtClean="0">
                <a:solidFill>
                  <a:srgbClr val="0070C0"/>
                </a:solidFill>
              </a:rPr>
              <a:t>Čo </a:t>
            </a:r>
            <a:r>
              <a:rPr lang="sk-SK" b="1" dirty="0">
                <a:solidFill>
                  <a:srgbClr val="0070C0"/>
                </a:solidFill>
              </a:rPr>
              <a:t>by malo byť  hlavným činiteľom pri zavádzaní PBOL do praxe.</a:t>
            </a:r>
          </a:p>
          <a:p>
            <a:pPr>
              <a:buFont typeface="+mj-lt"/>
              <a:buAutoNum type="arabicPeriod"/>
            </a:pPr>
            <a:r>
              <a:rPr lang="sk-SK" b="1" dirty="0" smtClean="0">
                <a:solidFill>
                  <a:srgbClr val="0070C0"/>
                </a:solidFill>
              </a:rPr>
              <a:t>Je </a:t>
            </a:r>
            <a:r>
              <a:rPr lang="sk-SK" b="1" dirty="0">
                <a:solidFill>
                  <a:srgbClr val="0070C0"/>
                </a:solidFill>
              </a:rPr>
              <a:t>PBOL ekonomicky, ekologicky a geneticky pozitívne?</a:t>
            </a:r>
          </a:p>
          <a:p>
            <a:pPr>
              <a:buFont typeface="+mj-lt"/>
              <a:buAutoNum type="arabicPeriod"/>
            </a:pPr>
            <a:r>
              <a:rPr lang="sk-SK" b="1" dirty="0" smtClean="0">
                <a:solidFill>
                  <a:srgbClr val="0070C0"/>
                </a:solidFill>
              </a:rPr>
              <a:t>Je </a:t>
            </a:r>
            <a:r>
              <a:rPr lang="sk-SK" b="1" dirty="0">
                <a:solidFill>
                  <a:srgbClr val="0070C0"/>
                </a:solidFill>
              </a:rPr>
              <a:t>podľa vás PBOL v prevádzke aplikované a v akom rozsahu.</a:t>
            </a:r>
          </a:p>
          <a:p>
            <a:endParaRPr lang="sk-SK" dirty="0"/>
          </a:p>
        </p:txBody>
      </p:sp>
    </p:spTree>
    <p:extLst>
      <p:ext uri="{BB962C8B-B14F-4D97-AF65-F5344CB8AC3E}">
        <p14:creationId xmlns:p14="http://schemas.microsoft.com/office/powerpoint/2010/main" val="2039504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marL="342900" indent="-342900">
              <a:lnSpc>
                <a:spcPct val="115000"/>
              </a:lnSpc>
              <a:buFont typeface="+mj-lt"/>
              <a:buAutoNum type="romanUcPeriod" startAt="2"/>
            </a:pPr>
            <a:r>
              <a:rPr lang="sk-SK" sz="2400" b="1" dirty="0">
                <a:latin typeface="Calibri" panose="020F0502020204030204" pitchFamily="34" charset="0"/>
              </a:rPr>
              <a:t>Praktická aplikácia  prírode blízkeho pestovania lesa na Mestských lesoch </a:t>
            </a:r>
            <a:r>
              <a:rPr lang="sk-SK" sz="2400" b="1" dirty="0" smtClean="0">
                <a:latin typeface="Calibri" panose="020F0502020204030204" pitchFamily="34" charset="0"/>
              </a:rPr>
              <a:t>  Banská Bystrica </a:t>
            </a:r>
            <a:r>
              <a:rPr lang="sk-SK" sz="2400" b="1" dirty="0">
                <a:latin typeface="Calibri" panose="020F0502020204030204" pitchFamily="34" charset="0"/>
              </a:rPr>
              <a:t>s.r.o.</a:t>
            </a:r>
            <a:r>
              <a:rPr lang="sk-SK" sz="2400" dirty="0">
                <a:latin typeface="Calibri" panose="020F0502020204030204" pitchFamily="34" charset="0"/>
              </a:rPr>
              <a:t/>
            </a:r>
            <a:br>
              <a:rPr lang="sk-SK" sz="2400" dirty="0">
                <a:latin typeface="Calibri" panose="020F0502020204030204" pitchFamily="34" charset="0"/>
              </a:rPr>
            </a:br>
            <a:endParaRPr lang="sk-SK" sz="2400" dirty="0">
              <a:latin typeface="Calibri" panose="020F0502020204030204" pitchFamily="34" charset="0"/>
            </a:endParaRPr>
          </a:p>
        </p:txBody>
      </p:sp>
      <p:sp>
        <p:nvSpPr>
          <p:cNvPr id="3" name="Zástupný symbol obsahu 2"/>
          <p:cNvSpPr>
            <a:spLocks noGrp="1"/>
          </p:cNvSpPr>
          <p:nvPr>
            <p:ph idx="1"/>
          </p:nvPr>
        </p:nvSpPr>
        <p:spPr/>
        <p:txBody>
          <a:bodyPr>
            <a:normAutofit/>
          </a:bodyPr>
          <a:lstStyle/>
          <a:p>
            <a:r>
              <a:rPr lang="sk-SK" sz="1600" dirty="0"/>
              <a:t>Mestské lesy Banská Bystrica s.r.o. obhospodarujú od roku 1995 lesy na výmere 7218 ha s vysokým podielom prirodzenej drevinovej skladby porastov. Zastúpenie ihličnatých drevín 29 % (smrek 19 %, jedľa 5 %, borovica 4 % a smrekovec 1 %) a 71 % podiel listnatých drevín (buk 53 %, jaseň 8 %, javor 7 %, </a:t>
            </a:r>
            <a:r>
              <a:rPr lang="sk-SK" sz="1600" dirty="0" err="1"/>
              <a:t>ost</a:t>
            </a:r>
            <a:r>
              <a:rPr lang="sk-SK" sz="1600" dirty="0"/>
              <a:t>. list. 3 %) sa významne blíži   k prirodzenej drevinovej skladbe.</a:t>
            </a:r>
          </a:p>
          <a:p>
            <a:r>
              <a:rPr lang="sk-SK" sz="1600" dirty="0"/>
              <a:t>Naše územie je charakteristické extrémnymi  terénnymi pomermi  , s podielom lanovkových terénov so sklonom nad 40 % predstavujú až 90 % z celkovej výmery lesných pozemkov, z čoho vyplýva aj vysoký podiel ochranných lesov  25 %,  hlavne </a:t>
            </a:r>
            <a:r>
              <a:rPr lang="sk-SK" sz="1600" dirty="0" err="1"/>
              <a:t>pôdoochranného</a:t>
            </a:r>
            <a:r>
              <a:rPr lang="sk-SK" sz="1600" dirty="0"/>
              <a:t> charakteru. Lesy hospodárske majú podiel 68% a lesy osobitného určenia 7 </a:t>
            </a:r>
            <a:r>
              <a:rPr lang="sk-SK" sz="1600" dirty="0" smtClean="0"/>
              <a:t>%.</a:t>
            </a:r>
          </a:p>
          <a:p>
            <a:pPr marL="0" indent="0">
              <a:buNone/>
            </a:pPr>
            <a:endParaRPr lang="sk-SK" sz="1600" dirty="0"/>
          </a:p>
          <a:p>
            <a:endParaRPr lang="sk-SK" sz="1600" dirty="0"/>
          </a:p>
        </p:txBody>
      </p:sp>
    </p:spTree>
    <p:extLst>
      <p:ext uri="{BB962C8B-B14F-4D97-AF65-F5344CB8AC3E}">
        <p14:creationId xmlns:p14="http://schemas.microsoft.com/office/powerpoint/2010/main" val="1569776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5" name="Zástupný symbol obsahu 4"/>
          <p:cNvPicPr>
            <a:picLocks noGrp="1"/>
          </p:cNvPicPr>
          <p:nvPr>
            <p:ph idx="1"/>
          </p:nvPr>
        </p:nvPicPr>
        <p:blipFill>
          <a:blip r:embed="rId2">
            <a:extLst>
              <a:ext uri="{28A0092B-C50C-407E-A947-70E740481C1C}">
                <a14:useLocalDpi xmlns:a14="http://schemas.microsoft.com/office/drawing/2010/main" val="0"/>
              </a:ext>
            </a:extLst>
          </a:blip>
          <a:srcRect l="26237" t="10933" r="24438" b="5862"/>
          <a:stretch>
            <a:fillRect/>
          </a:stretch>
        </p:blipFill>
        <p:spPr bwMode="auto">
          <a:xfrm>
            <a:off x="1403648" y="260648"/>
            <a:ext cx="6408712" cy="6408712"/>
          </a:xfrm>
          <a:prstGeom prst="rect">
            <a:avLst/>
          </a:prstGeom>
          <a:noFill/>
          <a:ln>
            <a:noFill/>
          </a:ln>
          <a:extLst/>
        </p:spPr>
      </p:pic>
    </p:spTree>
    <p:extLst>
      <p:ext uri="{BB962C8B-B14F-4D97-AF65-F5344CB8AC3E}">
        <p14:creationId xmlns:p14="http://schemas.microsoft.com/office/powerpoint/2010/main" val="1425857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009443" y="764704"/>
            <a:ext cx="7125112" cy="5544616"/>
          </a:xfrm>
        </p:spPr>
        <p:txBody>
          <a:bodyPr>
            <a:noAutofit/>
          </a:bodyPr>
          <a:lstStyle/>
          <a:p>
            <a:r>
              <a:rPr lang="sk-SK" sz="1600" dirty="0"/>
              <a:t>Nutnosť zaoberať sa efektivitou pestovania lesa v týchto extrémnych výrobných podmienkach nás priviedla k uplatňovaniu prírode blízkych spôsobov obhospodarovania lesa s odlišným postupom v traktorových a lanovkových terénoch s nevyhnutnou zmenou myslenia, ako prostriedku na zvyšovanie efektivity výroby.</a:t>
            </a:r>
          </a:p>
          <a:p>
            <a:r>
              <a:rPr lang="sk-SK" sz="1600" dirty="0"/>
              <a:t>Pri oboch typoch terénov sme museli zmeniť svoje zaužívané myslenie pri hospodárení v lese. Boli sme nútení hľadať spôsoby, ako pre dosiahnutie svojich zámerov pracovať s prírodou  a nie proti nej. </a:t>
            </a:r>
          </a:p>
          <a:p>
            <a:r>
              <a:rPr lang="sk-SK" sz="1600" dirty="0"/>
              <a:t>Začiatky zmeny postupov boli v prvom rade nasmerované do výchovných zásahov v porastoch s vekom nad 50 rokov, ktoré boli v minulosti vychovávané podúrovňovými prebierkami. Našim cieľom bolo prejsť ku zásahom do úrovne, s maximálnou podporou najkvalitnejších jedincov v hornej vrstve, pričom sila zásahu sa často pohybovala vo výške 50 – 70 m</a:t>
            </a:r>
            <a:r>
              <a:rPr lang="sk-SK" sz="1600" baseline="30000" dirty="0"/>
              <a:t>3</a:t>
            </a:r>
            <a:r>
              <a:rPr lang="sk-SK" sz="1600" dirty="0"/>
              <a:t> na 1ha za decénium.  Bol vytvorený systém  cieľových stromov s ponechaním </a:t>
            </a:r>
            <a:r>
              <a:rPr lang="sk-SK" sz="1600" dirty="0" err="1"/>
              <a:t>podúrovne</a:t>
            </a:r>
            <a:r>
              <a:rPr lang="sk-SK" sz="1600" dirty="0"/>
              <a:t>, často nastupuje prvé prirodzené zmladenie, ktoré v prípade extrémnych priebehov počasia , v súčasnej dobe veľmi častých, vytvorí predpoklady pre okamžité zabezpečenie plochy následným porastom. </a:t>
            </a:r>
          </a:p>
        </p:txBody>
      </p:sp>
    </p:spTree>
    <p:extLst>
      <p:ext uri="{BB962C8B-B14F-4D97-AF65-F5344CB8AC3E}">
        <p14:creationId xmlns:p14="http://schemas.microsoft.com/office/powerpoint/2010/main" val="376426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009443" y="1268761"/>
            <a:ext cx="7125112" cy="4590038"/>
          </a:xfrm>
        </p:spPr>
        <p:txBody>
          <a:bodyPr>
            <a:normAutofit/>
          </a:bodyPr>
          <a:lstStyle/>
          <a:p>
            <a:r>
              <a:rPr lang="sk-SK" sz="1600" dirty="0"/>
              <a:t>V obnovných ťažbách v </a:t>
            </a:r>
            <a:r>
              <a:rPr lang="sk-SK" sz="1600" b="1" dirty="0"/>
              <a:t>traktorových</a:t>
            </a:r>
            <a:r>
              <a:rPr lang="sk-SK" sz="1600" dirty="0"/>
              <a:t> terénoch sa postupne prešlo od </a:t>
            </a:r>
            <a:r>
              <a:rPr lang="sk-SK" sz="1600" dirty="0" err="1"/>
              <a:t>holorubov</a:t>
            </a:r>
            <a:r>
              <a:rPr lang="sk-SK" sz="1600" dirty="0"/>
              <a:t>  (následne zalesnených zväčša 100 % smrekom a jedľou) používaných bežne pred dvadsiatimi rokmi k maloplošným </a:t>
            </a:r>
            <a:r>
              <a:rPr lang="sk-SK" sz="1600" dirty="0" err="1"/>
              <a:t>clonným</a:t>
            </a:r>
            <a:r>
              <a:rPr lang="sk-SK" sz="1600" dirty="0"/>
              <a:t> rubom, zväčša dvojfázovým zásahom. </a:t>
            </a:r>
            <a:endParaRPr lang="sk-SK" sz="1600" dirty="0" smtClean="0"/>
          </a:p>
          <a:p>
            <a:r>
              <a:rPr lang="sk-SK" sz="1600" dirty="0" smtClean="0"/>
              <a:t>V</a:t>
            </a:r>
            <a:r>
              <a:rPr lang="sk-SK" sz="1600" dirty="0"/>
              <a:t> dnešných dňoch už v značnej časti porastov používame metódu hodnotového hospodárenia zameranú na pestovanie jednotlivých stromov a nie porastu. </a:t>
            </a:r>
            <a:endParaRPr lang="sk-SK" sz="1600" dirty="0" smtClean="0"/>
          </a:p>
          <a:p>
            <a:r>
              <a:rPr lang="sk-SK" sz="1600" dirty="0" smtClean="0"/>
              <a:t>Uskutočňujeme </a:t>
            </a:r>
            <a:r>
              <a:rPr lang="sk-SK" sz="1600" dirty="0"/>
              <a:t>to hlavne v kvalitnejších porastoch, kde je možné podporiť kvalitné úrovňové jedince a následne sa pri výbere zamerať na výber zdravotný a výber jedincov s cieľovou hrúbkou. </a:t>
            </a:r>
            <a:endParaRPr lang="sk-SK" sz="1600" dirty="0" smtClean="0"/>
          </a:p>
          <a:p>
            <a:r>
              <a:rPr lang="sk-SK" sz="1600" dirty="0" smtClean="0"/>
              <a:t>V</a:t>
            </a:r>
            <a:r>
              <a:rPr lang="sk-SK" sz="1600" dirty="0"/>
              <a:t> rámci objektu </a:t>
            </a:r>
            <a:r>
              <a:rPr lang="sk-SK" sz="1600" dirty="0" err="1"/>
              <a:t>Pro</a:t>
            </a:r>
            <a:r>
              <a:rPr lang="sk-SK" sz="1600" dirty="0"/>
              <a:t>  </a:t>
            </a:r>
            <a:r>
              <a:rPr lang="sk-SK" sz="1600" dirty="0" err="1"/>
              <a:t>Silva</a:t>
            </a:r>
            <a:r>
              <a:rPr lang="sk-SK" sz="1600" dirty="0"/>
              <a:t> Breziny realizujeme </a:t>
            </a:r>
            <a:r>
              <a:rPr lang="sk-SK" sz="1600" dirty="0" err="1"/>
              <a:t>prebudovu</a:t>
            </a:r>
            <a:r>
              <a:rPr lang="sk-SK" sz="1600" dirty="0"/>
              <a:t> porastov na </a:t>
            </a:r>
            <a:r>
              <a:rPr lang="sk-SK" sz="1600" dirty="0" smtClean="0"/>
              <a:t>trvalo viacetážové  </a:t>
            </a:r>
            <a:r>
              <a:rPr lang="sk-SK" sz="1600" dirty="0"/>
              <a:t>cez následný porast </a:t>
            </a:r>
            <a:r>
              <a:rPr lang="sk-SK" sz="1600" dirty="0" err="1"/>
              <a:t>bádenským</a:t>
            </a:r>
            <a:r>
              <a:rPr lang="sk-SK" sz="1600" dirty="0"/>
              <a:t> </a:t>
            </a:r>
            <a:r>
              <a:rPr lang="sk-SK" sz="1600" dirty="0" err="1"/>
              <a:t>clonným</a:t>
            </a:r>
            <a:r>
              <a:rPr lang="sk-SK" sz="1600" dirty="0"/>
              <a:t> rubom.</a:t>
            </a:r>
          </a:p>
          <a:p>
            <a:endParaRPr lang="sk-SK" sz="1600" dirty="0"/>
          </a:p>
        </p:txBody>
      </p:sp>
    </p:spTree>
    <p:extLst>
      <p:ext uri="{BB962C8B-B14F-4D97-AF65-F5344CB8AC3E}">
        <p14:creationId xmlns:p14="http://schemas.microsoft.com/office/powerpoint/2010/main" val="976927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35100" y="224634"/>
            <a:ext cx="7125113" cy="1001530"/>
          </a:xfrm>
        </p:spPr>
        <p:txBody>
          <a:bodyPr>
            <a:normAutofit/>
          </a:bodyPr>
          <a:lstStyle/>
          <a:p>
            <a:pPr algn="ctr"/>
            <a:r>
              <a:rPr lang="sk-SK" sz="2400" b="1" dirty="0"/>
              <a:t>PBOL v </a:t>
            </a:r>
            <a:r>
              <a:rPr lang="sk-SK" sz="2400" b="1" dirty="0" smtClean="0"/>
              <a:t>traktorových terénoch</a:t>
            </a:r>
            <a:endParaRPr lang="sk-SK" sz="2400" dirty="0"/>
          </a:p>
        </p:txBody>
      </p:sp>
      <p:pic>
        <p:nvPicPr>
          <p:cNvPr id="1028"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214466"/>
            <a:ext cx="6435555"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2170021"/>
            <a:ext cx="6436013"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C:\edo\Pro silva\2016\21.7.2016 Šípovo oplôtok\Šípovo PZ.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0333" y="1226163"/>
            <a:ext cx="6453954"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edo\Pro silva\2016\21.7.2016 Šípovo oplôtok\Šípovo PZ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2179149"/>
            <a:ext cx="6453954"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013" y="1226163"/>
            <a:ext cx="6949767" cy="4255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08" y="1340768"/>
            <a:ext cx="7529613"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6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1029"/>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3000"/>
                                  </p:stCondLst>
                                  <p:childTnLst>
                                    <p:set>
                                      <p:cBhvr>
                                        <p:cTn id="9" dur="1" fill="hold">
                                          <p:stCondLst>
                                            <p:cond delay="0"/>
                                          </p:stCondLst>
                                        </p:cTn>
                                        <p:tgtEl>
                                          <p:spTgt spid="1030"/>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1031"/>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nodeType="afterEffect">
                                  <p:stCondLst>
                                    <p:cond delay="3000"/>
                                  </p:stCondLst>
                                  <p:childTnLst>
                                    <p:set>
                                      <p:cBhvr>
                                        <p:cTn id="15" dur="1" fill="hold">
                                          <p:stCondLst>
                                            <p:cond delay="0"/>
                                          </p:stCondLst>
                                        </p:cTn>
                                        <p:tgtEl>
                                          <p:spTgt spid="1027"/>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nodeType="afterEffect">
                                  <p:stCondLst>
                                    <p:cond delay="3000"/>
                                  </p:stCondLst>
                                  <p:childTnLst>
                                    <p:set>
                                      <p:cBhvr>
                                        <p:cTn id="18" dur="1" fill="hold">
                                          <p:stCondLst>
                                            <p:cond delay="1999"/>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p:txBody>
          <a:bodyPr>
            <a:noAutofit/>
          </a:bodyPr>
          <a:lstStyle/>
          <a:p>
            <a:r>
              <a:rPr lang="sk-SK" sz="1600" dirty="0"/>
              <a:t>V obnovných ťažbách v </a:t>
            </a:r>
            <a:r>
              <a:rPr lang="sk-SK" sz="1600" b="1" dirty="0"/>
              <a:t>lanovkových</a:t>
            </a:r>
            <a:r>
              <a:rPr lang="sk-SK" sz="1600" dirty="0"/>
              <a:t> terénoch používame hospodársky spôsob podrastový, formu maloplošnú s maximálnou šírkou pásu 50 m s dvojfázovým rubom. </a:t>
            </a:r>
            <a:endParaRPr lang="sk-SK" sz="1600" dirty="0" smtClean="0"/>
          </a:p>
          <a:p>
            <a:r>
              <a:rPr lang="sk-SK" sz="1600" dirty="0" smtClean="0"/>
              <a:t>Pri </a:t>
            </a:r>
            <a:r>
              <a:rPr lang="sk-SK" sz="1600" dirty="0"/>
              <a:t>prvom zásahu znižujeme </a:t>
            </a:r>
            <a:r>
              <a:rPr lang="sk-SK" sz="1600" dirty="0" err="1"/>
              <a:t>zakmenenie</a:t>
            </a:r>
            <a:r>
              <a:rPr lang="sk-SK" sz="1600" dirty="0"/>
              <a:t> zhruba na 0,6, po dosiahnutí 100% prirodzeného zmladenia po celej ploche východiska uskutočňujeme dorub. Tento je realizovaný zhruba po 5 až 10 rokoch po prvom zásahu. Závisí to od množstva činiteľov, ale v lanovkových terénoch je jedným z najdôležitejších smer približovania drevnej hmoty pri </a:t>
            </a:r>
            <a:r>
              <a:rPr lang="sk-SK" sz="1600" dirty="0" err="1"/>
              <a:t>dorube</a:t>
            </a:r>
            <a:r>
              <a:rPr lang="sk-SK" sz="1600" dirty="0"/>
              <a:t>. </a:t>
            </a:r>
            <a:endParaRPr lang="sk-SK" sz="1600" dirty="0" smtClean="0"/>
          </a:p>
          <a:p>
            <a:r>
              <a:rPr lang="sk-SK" sz="1600" dirty="0" smtClean="0"/>
              <a:t>Pokiaľ </a:t>
            </a:r>
            <a:r>
              <a:rPr lang="sk-SK" sz="1600" dirty="0"/>
              <a:t>sa približuje drevná hmota  nadol, tak je potrebné dorub realizovať najneskôr pri výške zmladenia 30 – 40 </a:t>
            </a:r>
            <a:r>
              <a:rPr lang="sk-SK" sz="1600" dirty="0" smtClean="0"/>
              <a:t>cm</a:t>
            </a:r>
          </a:p>
          <a:p>
            <a:r>
              <a:rPr lang="sk-SK" sz="1600" dirty="0"/>
              <a:t>P</a:t>
            </a:r>
            <a:r>
              <a:rPr lang="sk-SK" sz="1600" dirty="0" smtClean="0"/>
              <a:t>ri </a:t>
            </a:r>
            <a:r>
              <a:rPr lang="sk-SK" sz="1600" dirty="0"/>
              <a:t>približovaní nahor to môže byť aj neskôr pri výške zmladenia  aj 1 m.  </a:t>
            </a:r>
            <a:endParaRPr lang="sk-SK" sz="1600" dirty="0" smtClean="0"/>
          </a:p>
          <a:p>
            <a:r>
              <a:rPr lang="sk-SK" sz="1600" dirty="0" smtClean="0"/>
              <a:t>Samozrejmosťou </a:t>
            </a:r>
            <a:r>
              <a:rPr lang="sk-SK" sz="1600" dirty="0"/>
              <a:t>je ponechávanie 5 ks stromov na 1 ha odkrytej plochy  v zmysle kritérií certifikácii PEFC.</a:t>
            </a:r>
          </a:p>
          <a:p>
            <a:r>
              <a:rPr lang="sk-SK" sz="1600" dirty="0"/>
              <a:t>Zrkadlom toho či postupujeme správne je dlhodobo dosahovaný podiel prirodzeného zmladenia  na odkrytej ploche v priemere 80 až 85%, z toho je  ihličnatá 10 % (smrek 3 %, jedľa 7 % ) a listnatá  90 % (buk 55 %, javor horský 10 %, jaseň 20 %, iné 5 %).</a:t>
            </a:r>
          </a:p>
          <a:p>
            <a:endParaRPr lang="sk-SK" sz="1600" dirty="0"/>
          </a:p>
        </p:txBody>
      </p:sp>
    </p:spTree>
    <p:extLst>
      <p:ext uri="{BB962C8B-B14F-4D97-AF65-F5344CB8AC3E}">
        <p14:creationId xmlns:p14="http://schemas.microsoft.com/office/powerpoint/2010/main" val="16640630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13650" y="404664"/>
            <a:ext cx="7125113" cy="924475"/>
          </a:xfrm>
        </p:spPr>
        <p:txBody>
          <a:bodyPr>
            <a:normAutofit/>
          </a:bodyPr>
          <a:lstStyle/>
          <a:p>
            <a:pPr algn="ctr"/>
            <a:r>
              <a:rPr lang="sk-SK" sz="2400" b="1" dirty="0" smtClean="0"/>
              <a:t>PBOL v lanovkových terénoch</a:t>
            </a:r>
            <a:endParaRPr lang="sk-SK" sz="2400" b="1"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257" y="1273684"/>
            <a:ext cx="8073310"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94257" y="1275141"/>
            <a:ext cx="6453333"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613" y="1273684"/>
            <a:ext cx="6453954"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8699" y="1295389"/>
            <a:ext cx="3600000" cy="537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257" y="1295389"/>
            <a:ext cx="3600000" cy="5378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24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2051"/>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3000"/>
                                  </p:stCondLst>
                                  <p:childTnLst>
                                    <p:set>
                                      <p:cBhvr>
                                        <p:cTn id="9" dur="1" fill="hold">
                                          <p:stCondLst>
                                            <p:cond delay="0"/>
                                          </p:stCondLst>
                                        </p:cTn>
                                        <p:tgtEl>
                                          <p:spTgt spid="2052"/>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2050"/>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nodeType="afterEffect">
                                  <p:stCondLst>
                                    <p:cond delay="300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611560" y="620688"/>
            <a:ext cx="7920879" cy="5976663"/>
          </a:xfrm>
        </p:spPr>
        <p:txBody>
          <a:bodyPr>
            <a:noAutofit/>
          </a:bodyPr>
          <a:lstStyle/>
          <a:p>
            <a:r>
              <a:rPr lang="sk-SK" sz="1600" dirty="0"/>
              <a:t>V dôsledku úplnej zmeny pri obnovných postupoch a tým k veľkému rozsahu </a:t>
            </a:r>
            <a:r>
              <a:rPr lang="sk-SK" sz="1600" dirty="0" err="1"/>
              <a:t>prečistiek</a:t>
            </a:r>
            <a:r>
              <a:rPr lang="sk-SK" sz="1600" dirty="0"/>
              <a:t> v listnatých mladinách, vzniknutých z prirodzeného zmladenia, ktoré predstavujú 90 % z celkového predpisu </a:t>
            </a:r>
            <a:r>
              <a:rPr lang="sk-SK" sz="1600" dirty="0" err="1"/>
              <a:t>prečistiek</a:t>
            </a:r>
            <a:r>
              <a:rPr lang="sk-SK" sz="1600" dirty="0"/>
              <a:t>,  sme museli začať robiť zásahy smerujúce do úrovne.  </a:t>
            </a:r>
            <a:endParaRPr lang="sk-SK" sz="1600" dirty="0" smtClean="0"/>
          </a:p>
          <a:p>
            <a:r>
              <a:rPr lang="sk-SK" sz="1600" dirty="0" smtClean="0"/>
              <a:t>Vyberajú </a:t>
            </a:r>
            <a:r>
              <a:rPr lang="sk-SK" sz="1600" dirty="0"/>
              <a:t>sa hlavne </a:t>
            </a:r>
            <a:r>
              <a:rPr lang="sk-SK" sz="1600" dirty="0" err="1"/>
              <a:t>rozrastky</a:t>
            </a:r>
            <a:r>
              <a:rPr lang="sk-SK" sz="1600" dirty="0"/>
              <a:t> a </a:t>
            </a:r>
            <a:r>
              <a:rPr lang="sk-SK" sz="1600" dirty="0" err="1"/>
              <a:t>predrastky</a:t>
            </a:r>
            <a:r>
              <a:rPr lang="sk-SK" sz="1600" dirty="0"/>
              <a:t> , znižuje sa hustota zhruba o 10 %. </a:t>
            </a:r>
            <a:endParaRPr lang="sk-SK" sz="1600" dirty="0" smtClean="0"/>
          </a:p>
          <a:p>
            <a:r>
              <a:rPr lang="sk-SK" sz="1600" dirty="0" smtClean="0"/>
              <a:t>Naše </a:t>
            </a:r>
            <a:r>
              <a:rPr lang="sk-SK" sz="1600" dirty="0"/>
              <a:t>dodávateľské firmy bežne realizujú v rámci zásahu krúžkovanie, </a:t>
            </a:r>
            <a:r>
              <a:rPr lang="sk-SK" sz="1600" dirty="0" err="1"/>
              <a:t>vŕškovanie</a:t>
            </a:r>
            <a:r>
              <a:rPr lang="sk-SK" sz="1600" dirty="0"/>
              <a:t>, ponechávame vysoké pne pre sťaženie prechodu zveri cez porast a musí byť dodržaná zásada, že porast má zostať po zásahu húštinou. Veľmi dôležitá je kvalita prác realizovaná dodávateľskou firmou. Naše firmy sú zaškolené, pravidelne kontrolované a sú našimi dlhoročnými realizátormi </a:t>
            </a:r>
            <a:r>
              <a:rPr lang="sk-SK" sz="1600" dirty="0" err="1"/>
              <a:t>prečistiek</a:t>
            </a:r>
            <a:r>
              <a:rPr lang="sk-SK" sz="1600" dirty="0"/>
              <a:t>. Nemôže pri ich práci dôjsť k poškodeniu porastu a samozrejme je zaujímavá aj cena práce. 	</a:t>
            </a:r>
            <a:endParaRPr lang="sk-SK" sz="1600" dirty="0" smtClean="0"/>
          </a:p>
          <a:p>
            <a:r>
              <a:rPr lang="sk-SK" sz="1600" dirty="0" smtClean="0"/>
              <a:t>Vplyvom </a:t>
            </a:r>
            <a:r>
              <a:rPr lang="sk-SK" sz="1600" dirty="0"/>
              <a:t>zmeny myslenia a postupov ako v ťažbovej tak aj v </a:t>
            </a:r>
            <a:r>
              <a:rPr lang="sk-SK" sz="1600" dirty="0" err="1"/>
              <a:t>pestovnej</a:t>
            </a:r>
            <a:r>
              <a:rPr lang="sk-SK" sz="1600" dirty="0"/>
              <a:t> činnosti došlo z dlhodobého hľadiska (15 rokov)  k výraznému zníženiu nákladov na </a:t>
            </a:r>
            <a:r>
              <a:rPr lang="sk-SK" sz="1600" dirty="0" err="1"/>
              <a:t>pestovnú</a:t>
            </a:r>
            <a:r>
              <a:rPr lang="sk-SK" sz="1600" dirty="0"/>
              <a:t> činnosť. </a:t>
            </a:r>
            <a:endParaRPr lang="sk-SK" sz="1600" dirty="0" smtClean="0"/>
          </a:p>
          <a:p>
            <a:r>
              <a:rPr lang="sk-SK" sz="1600" dirty="0" smtClean="0"/>
              <a:t>Pomerovým </a:t>
            </a:r>
            <a:r>
              <a:rPr lang="sk-SK" sz="1600" dirty="0"/>
              <a:t>ukazovateľom použitým aj v Zelenej správe je  výška ročných nákladov na </a:t>
            </a:r>
            <a:r>
              <a:rPr lang="sk-SK" sz="1600" dirty="0" err="1"/>
              <a:t>pestovnú</a:t>
            </a:r>
            <a:r>
              <a:rPr lang="sk-SK" sz="1600" dirty="0"/>
              <a:t> činnosť v € pripadajúca na jeden m</a:t>
            </a:r>
            <a:r>
              <a:rPr lang="sk-SK" sz="1600" baseline="30000" dirty="0"/>
              <a:t>3</a:t>
            </a:r>
            <a:r>
              <a:rPr lang="sk-SK" sz="1600" dirty="0"/>
              <a:t> vyťaženej drevnej hmoty. </a:t>
            </a:r>
            <a:endParaRPr lang="sk-SK" sz="1600" dirty="0" smtClean="0"/>
          </a:p>
          <a:p>
            <a:r>
              <a:rPr lang="sk-SK" sz="1600" dirty="0" smtClean="0"/>
              <a:t>Pri </a:t>
            </a:r>
            <a:r>
              <a:rPr lang="sk-SK" sz="1600" dirty="0"/>
              <a:t>našej firme za posledných 5 rokov predstavuje 2,94 € na m</a:t>
            </a:r>
            <a:r>
              <a:rPr lang="sk-SK" sz="1600" baseline="30000" dirty="0"/>
              <a:t>3</a:t>
            </a:r>
            <a:r>
              <a:rPr lang="sk-SK" sz="1600" dirty="0"/>
              <a:t>, pri čom Zelená správa o stave LH v SR za roky 2010 – 2015 (5 rokov)  udáva v priemere náklady vo výške 5,36 € na m</a:t>
            </a:r>
            <a:r>
              <a:rPr lang="sk-SK" sz="1600" baseline="30000" dirty="0"/>
              <a:t>3</a:t>
            </a:r>
            <a:r>
              <a:rPr lang="sk-SK" sz="1600" dirty="0"/>
              <a:t>.</a:t>
            </a:r>
          </a:p>
          <a:p>
            <a:endParaRPr lang="sk-SK" sz="1600" dirty="0"/>
          </a:p>
        </p:txBody>
      </p:sp>
    </p:spTree>
    <p:extLst>
      <p:ext uri="{BB962C8B-B14F-4D97-AF65-F5344CB8AC3E}">
        <p14:creationId xmlns:p14="http://schemas.microsoft.com/office/powerpoint/2010/main" val="1887226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75724"/>
            <a:ext cx="7992888" cy="924475"/>
          </a:xfrm>
        </p:spPr>
        <p:txBody>
          <a:bodyPr/>
          <a:lstStyle/>
          <a:p>
            <a:r>
              <a:rPr lang="sk-SK" sz="1600" dirty="0" smtClean="0"/>
              <a:t/>
            </a:r>
            <a:br>
              <a:rPr lang="sk-SK" sz="1600" dirty="0" smtClean="0"/>
            </a:br>
            <a:r>
              <a:rPr lang="sk-SK" sz="1600" dirty="0"/>
              <a:t/>
            </a:r>
            <a:br>
              <a:rPr lang="sk-SK" sz="1600" dirty="0"/>
            </a:br>
            <a:r>
              <a:rPr lang="sk-SK" sz="1600" b="1" dirty="0" smtClean="0"/>
              <a:t>Náklady </a:t>
            </a:r>
            <a:r>
              <a:rPr lang="sk-SK" sz="1600" b="1" dirty="0" err="1"/>
              <a:t>pestovnej</a:t>
            </a:r>
            <a:r>
              <a:rPr lang="sk-SK" sz="1600" b="1" dirty="0"/>
              <a:t> činnosti Mestské lesy Banská Bystrica s.r.o.	</a:t>
            </a:r>
            <a:r>
              <a:rPr lang="sk-SK" sz="1600" dirty="0"/>
              <a:t>					</a:t>
            </a:r>
            <a:r>
              <a:rPr lang="sk-SK" sz="1600" dirty="0" smtClean="0"/>
              <a:t/>
            </a:r>
            <a:br>
              <a:rPr lang="sk-SK" sz="1600" dirty="0" smtClean="0"/>
            </a:br>
            <a:r>
              <a:rPr lang="sk-SK" sz="1400" dirty="0" smtClean="0"/>
              <a:t>Porovnanie </a:t>
            </a:r>
            <a:r>
              <a:rPr lang="sk-SK" sz="1400" dirty="0"/>
              <a:t>priemerných nákladov na </a:t>
            </a:r>
            <a:r>
              <a:rPr lang="sk-SK" sz="1400" dirty="0" err="1"/>
              <a:t>prečistky</a:t>
            </a:r>
            <a:r>
              <a:rPr lang="sk-SK" sz="1400" dirty="0"/>
              <a:t> Mestské lesy Banská Bystrica s.r.o.	</a:t>
            </a:r>
            <a:r>
              <a:rPr lang="sk-SK" sz="1400" dirty="0" smtClean="0"/>
              <a:t> roky  </a:t>
            </a:r>
            <a:r>
              <a:rPr lang="sk-SK" sz="1400" dirty="0"/>
              <a:t>2009 - 2016</a:t>
            </a:r>
            <a:r>
              <a:rPr lang="sk-SK" dirty="0"/>
              <a:t>								</a:t>
            </a:r>
            <a:br>
              <a:rPr lang="sk-SK" dirty="0"/>
            </a:br>
            <a:endParaRPr lang="sk-SK" dirty="0"/>
          </a:p>
        </p:txBody>
      </p:sp>
      <p:pic>
        <p:nvPicPr>
          <p:cNvPr id="4097" name="Picture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242" y="1806574"/>
            <a:ext cx="7985189" cy="468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878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332656"/>
            <a:ext cx="7125113" cy="924475"/>
          </a:xfrm>
        </p:spPr>
        <p:txBody>
          <a:bodyPr/>
          <a:lstStyle/>
          <a:p>
            <a:pPr algn="ctr"/>
            <a:r>
              <a:rPr lang="sk-SK" sz="1600" b="1" dirty="0"/>
              <a:t>Prírodné rezervácie sú zdrojom informácií pre prírode blízke pestovanie </a:t>
            </a:r>
            <a:r>
              <a:rPr lang="sk-SK" sz="1600" b="1" dirty="0" smtClean="0"/>
              <a:t>lesa</a:t>
            </a:r>
            <a:r>
              <a:rPr lang="sk-SK" sz="1600" dirty="0"/>
              <a:t/>
            </a:r>
            <a:br>
              <a:rPr lang="sk-SK" sz="1600" dirty="0"/>
            </a:br>
            <a:endParaRPr lang="sk-SK" sz="1600" dirty="0"/>
          </a:p>
        </p:txBody>
      </p:sp>
      <p:pic>
        <p:nvPicPr>
          <p:cNvPr id="1028"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485304"/>
            <a:ext cx="6991111" cy="4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484784"/>
            <a:ext cx="6991784" cy="4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484784"/>
            <a:ext cx="6991784" cy="4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1464248"/>
            <a:ext cx="6991784" cy="4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3608" y="1484784"/>
            <a:ext cx="6991784" cy="4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3608" y="1492696"/>
            <a:ext cx="6991784" cy="46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240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z="1600" b="1" dirty="0"/>
              <a:t>Porovnanie priemerných nákladov </a:t>
            </a:r>
            <a:r>
              <a:rPr lang="sk-SK" sz="1600" b="1" dirty="0" err="1"/>
              <a:t>pestovnej</a:t>
            </a:r>
            <a:r>
              <a:rPr lang="sk-SK" sz="1600" b="1" dirty="0"/>
              <a:t> činnosti na m3 vyťaženej drevnej hmoty MLBB s.r.o.										</a:t>
            </a:r>
            <a:br>
              <a:rPr lang="sk-SK" sz="1600" b="1" dirty="0"/>
            </a:br>
            <a:endParaRPr lang="sk-SK" sz="16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179313"/>
            <a:ext cx="6840760" cy="567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5120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9442" y="675725"/>
            <a:ext cx="7125113" cy="737052"/>
          </a:xfrm>
        </p:spPr>
        <p:txBody>
          <a:bodyPr/>
          <a:lstStyle/>
          <a:p>
            <a:r>
              <a:rPr lang="sk-SK" sz="1600" b="1" dirty="0"/>
              <a:t>Vyhodnotenie plnenia úloh podľa </a:t>
            </a:r>
            <a:r>
              <a:rPr lang="sk-SK" sz="1600" b="1" dirty="0" err="1"/>
              <a:t>PSoL</a:t>
            </a:r>
            <a:r>
              <a:rPr lang="sk-SK" sz="1600" b="1" dirty="0"/>
              <a:t> vypracovaného na roky 2009 - 2018 (program starostlivosti o les = LHP)</a:t>
            </a:r>
            <a:r>
              <a:rPr lang="sk-SK" sz="1600" dirty="0"/>
              <a:t/>
            </a:r>
            <a:br>
              <a:rPr lang="sk-SK" sz="1600" dirty="0"/>
            </a:br>
            <a:endParaRPr lang="sk-SK" sz="1600" dirty="0"/>
          </a:p>
        </p:txBody>
      </p:sp>
      <p:sp>
        <p:nvSpPr>
          <p:cNvPr id="3" name="Zástupný symbol obsahu 2"/>
          <p:cNvSpPr>
            <a:spLocks noGrp="1"/>
          </p:cNvSpPr>
          <p:nvPr>
            <p:ph idx="1"/>
          </p:nvPr>
        </p:nvSpPr>
        <p:spPr>
          <a:xfrm>
            <a:off x="899592" y="1196752"/>
            <a:ext cx="7125112" cy="2088232"/>
          </a:xfrm>
        </p:spPr>
        <p:txBody>
          <a:bodyPr>
            <a:normAutofit lnSpcReduction="10000"/>
          </a:bodyPr>
          <a:lstStyle/>
          <a:p>
            <a:pPr marL="0" indent="0">
              <a:buNone/>
            </a:pPr>
            <a:r>
              <a:rPr lang="sk-SK" sz="1600" dirty="0" smtClean="0"/>
              <a:t>	</a:t>
            </a:r>
          </a:p>
          <a:p>
            <a:pPr marL="0" indent="0">
              <a:buNone/>
            </a:pPr>
            <a:r>
              <a:rPr lang="sk-SK" sz="1600" dirty="0" smtClean="0"/>
              <a:t>Rovnomernosť </a:t>
            </a:r>
            <a:r>
              <a:rPr lang="sk-SK" sz="1600" dirty="0"/>
              <a:t>plnenia úloh vyplývajúcich z predpisu </a:t>
            </a:r>
            <a:r>
              <a:rPr lang="sk-SK" sz="1600" dirty="0" err="1"/>
              <a:t>PSoL</a:t>
            </a:r>
            <a:r>
              <a:rPr lang="sk-SK" sz="1600" dirty="0"/>
              <a:t> je jedným z dôležitých ukazovateľov práce lesného hospodára. Mestské lesy Banská Bystrica s.r.o. sa nachádzajú v  8. roku platnosti </a:t>
            </a:r>
            <a:r>
              <a:rPr lang="sk-SK" sz="1600" dirty="0" err="1"/>
              <a:t>PSoL</a:t>
            </a:r>
            <a:r>
              <a:rPr lang="sk-SK" sz="1600" dirty="0"/>
              <a:t> to znamená, že pre plynulosť plnenia úloh sme mali zabezpečiť plnenie úloh zhruba vo výške 80 </a:t>
            </a:r>
            <a:r>
              <a:rPr lang="sk-SK" sz="1600" dirty="0" smtClean="0"/>
              <a:t>%.</a:t>
            </a:r>
            <a:endParaRPr lang="sk-SK" sz="1600" dirty="0"/>
          </a:p>
          <a:p>
            <a:pPr marL="0" indent="0">
              <a:buNone/>
            </a:pPr>
            <a:r>
              <a:rPr lang="sk-SK" sz="1600" dirty="0" smtClean="0"/>
              <a:t>Bilancia </a:t>
            </a:r>
            <a:r>
              <a:rPr lang="sk-SK" sz="1600" dirty="0" err="1"/>
              <a:t>prečistiek</a:t>
            </a:r>
            <a:r>
              <a:rPr lang="sk-SK" sz="1600" dirty="0"/>
              <a:t> a výchovnej ťažby k 31.12.2016</a:t>
            </a:r>
          </a:p>
          <a:p>
            <a:endParaRPr lang="sk-SK"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96952"/>
            <a:ext cx="8814510" cy="189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BlokTextu 3"/>
          <p:cNvSpPr txBox="1"/>
          <p:nvPr/>
        </p:nvSpPr>
        <p:spPr>
          <a:xfrm>
            <a:off x="971600" y="5085184"/>
            <a:ext cx="7560840" cy="1569660"/>
          </a:xfrm>
          <a:prstGeom prst="rect">
            <a:avLst/>
          </a:prstGeom>
          <a:noFill/>
        </p:spPr>
        <p:txBody>
          <a:bodyPr wrap="square" rtlCol="0">
            <a:spAutoFit/>
          </a:bodyPr>
          <a:lstStyle/>
          <a:p>
            <a:r>
              <a:rPr lang="sk-SK" sz="1600" b="1" dirty="0"/>
              <a:t>Plnenie výkonu  </a:t>
            </a:r>
            <a:r>
              <a:rPr lang="sk-SK" sz="1600" b="1" dirty="0" err="1"/>
              <a:t>prečistky</a:t>
            </a:r>
            <a:r>
              <a:rPr lang="sk-SK" sz="1600" b="1" dirty="0"/>
              <a:t>:</a:t>
            </a:r>
            <a:r>
              <a:rPr lang="sk-SK" sz="1600" dirty="0"/>
              <a:t> za obdobie platnosti </a:t>
            </a:r>
            <a:r>
              <a:rPr lang="sk-SK" sz="1600" dirty="0" err="1"/>
              <a:t>PSoL</a:t>
            </a:r>
            <a:r>
              <a:rPr lang="sk-SK" sz="1600" dirty="0"/>
              <a:t> plníme plán na 82,48 %.  Do konca platnosti </a:t>
            </a:r>
            <a:r>
              <a:rPr lang="sk-SK" sz="1600" dirty="0" err="1"/>
              <a:t>PSoL</a:t>
            </a:r>
            <a:r>
              <a:rPr lang="sk-SK" sz="1600" dirty="0"/>
              <a:t> tento výkon bude splnený v plnom rozsahu v objeme 182,24 ha.</a:t>
            </a:r>
          </a:p>
          <a:p>
            <a:r>
              <a:rPr lang="sk-SK" sz="1600" b="1" dirty="0"/>
              <a:t>Plnenie výkonu  výchovná úmyselná ťažba: </a:t>
            </a:r>
            <a:r>
              <a:rPr lang="sk-SK" sz="1600" dirty="0"/>
              <a:t>za obdobie platnosti </a:t>
            </a:r>
            <a:r>
              <a:rPr lang="sk-SK" sz="1600" dirty="0" err="1"/>
              <a:t>PSoL</a:t>
            </a:r>
            <a:r>
              <a:rPr lang="sk-SK" sz="1600" dirty="0"/>
              <a:t> plníme plán v porastoch do 50 a nad 50 rokov v sumáre na 81,72 % v ha.</a:t>
            </a:r>
          </a:p>
        </p:txBody>
      </p:sp>
    </p:spTree>
    <p:extLst>
      <p:ext uri="{BB962C8B-B14F-4D97-AF65-F5344CB8AC3E}">
        <p14:creationId xmlns:p14="http://schemas.microsoft.com/office/powerpoint/2010/main" val="38015770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9919" y="260648"/>
            <a:ext cx="7125113" cy="924475"/>
          </a:xfrm>
        </p:spPr>
        <p:txBody>
          <a:bodyPr/>
          <a:lstStyle/>
          <a:p>
            <a:r>
              <a:rPr lang="sk-SK" sz="1600" dirty="0"/>
              <a:t>Bilancia ťažby k 31.12.2016</a:t>
            </a:r>
            <a:br>
              <a:rPr lang="sk-SK" sz="1600" dirty="0"/>
            </a:br>
            <a:endParaRPr lang="sk-SK" sz="1600" dirty="0"/>
          </a:p>
        </p:txBody>
      </p:sp>
      <p:pic>
        <p:nvPicPr>
          <p:cNvPr id="4" name="Zástupný symbol obsahu 3"/>
          <p:cNvPicPr>
            <a:picLocks noGrp="1"/>
          </p:cNvPicPr>
          <p:nvPr>
            <p:ph idx="1"/>
          </p:nvPr>
        </p:nvPicPr>
        <p:blipFill>
          <a:blip r:embed="rId2">
            <a:extLst>
              <a:ext uri="{28A0092B-C50C-407E-A947-70E740481C1C}">
                <a14:useLocalDpi xmlns:a14="http://schemas.microsoft.com/office/drawing/2010/main" val="0"/>
              </a:ext>
            </a:extLst>
          </a:blip>
          <a:srcRect l="11584" t="41777" r="33365" b="10208"/>
          <a:stretch>
            <a:fillRect/>
          </a:stretch>
        </p:blipFill>
        <p:spPr bwMode="auto">
          <a:xfrm>
            <a:off x="881460" y="764704"/>
            <a:ext cx="7124700" cy="3493725"/>
          </a:xfrm>
          <a:prstGeom prst="rect">
            <a:avLst/>
          </a:prstGeom>
          <a:noFill/>
          <a:ln>
            <a:noFill/>
          </a:ln>
        </p:spPr>
      </p:pic>
      <p:sp>
        <p:nvSpPr>
          <p:cNvPr id="5" name="BlokTextu 4"/>
          <p:cNvSpPr txBox="1"/>
          <p:nvPr/>
        </p:nvSpPr>
        <p:spPr>
          <a:xfrm>
            <a:off x="873944" y="4437112"/>
            <a:ext cx="7128792" cy="1815882"/>
          </a:xfrm>
          <a:prstGeom prst="rect">
            <a:avLst/>
          </a:prstGeom>
          <a:noFill/>
        </p:spPr>
        <p:txBody>
          <a:bodyPr wrap="square" rtlCol="0">
            <a:spAutoFit/>
          </a:bodyPr>
          <a:lstStyle/>
          <a:p>
            <a:r>
              <a:rPr lang="sk-SK" sz="1600" b="1" dirty="0"/>
              <a:t>Plnenie výkonu   ťažba celkom:</a:t>
            </a:r>
            <a:r>
              <a:rPr lang="sk-SK" sz="1600" dirty="0"/>
              <a:t> za obdobie platnosti </a:t>
            </a:r>
            <a:r>
              <a:rPr lang="sk-SK" sz="1600" dirty="0" err="1"/>
              <a:t>PSoL</a:t>
            </a:r>
            <a:r>
              <a:rPr lang="sk-SK" sz="1600" dirty="0"/>
              <a:t> plníme plán na 83 %.  </a:t>
            </a:r>
          </a:p>
          <a:p>
            <a:r>
              <a:rPr lang="sk-SK" sz="1600" dirty="0"/>
              <a:t>Prekročenie o 3 % bolo spôsobené spracovaním kalamity v roku 2011 a 2014. V nasledujúcich rokoch plánujeme tento rozdiel vyrovnať znížením ťažieb za jednotlivé roky a celkový záväzný predpis ťažby za LC nebude prekročený. V priemere zostáva ročne ťažiť  23 448 m</a:t>
            </a:r>
            <a:r>
              <a:rPr lang="sk-SK" sz="1600" baseline="30000" dirty="0"/>
              <a:t>3</a:t>
            </a:r>
            <a:r>
              <a:rPr lang="sk-SK" sz="1600" dirty="0"/>
              <a:t>.</a:t>
            </a:r>
          </a:p>
        </p:txBody>
      </p:sp>
    </p:spTree>
    <p:extLst>
      <p:ext uri="{BB962C8B-B14F-4D97-AF65-F5344CB8AC3E}">
        <p14:creationId xmlns:p14="http://schemas.microsoft.com/office/powerpoint/2010/main" val="384674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7352" y="1412776"/>
            <a:ext cx="7125113" cy="449019"/>
          </a:xfrm>
        </p:spPr>
        <p:txBody>
          <a:bodyPr/>
          <a:lstStyle/>
          <a:p>
            <a:r>
              <a:rPr lang="sk-SK" sz="1600" b="1" i="1" u="sng" dirty="0" err="1" smtClean="0"/>
              <a:t>Prečistka</a:t>
            </a:r>
            <a:r>
              <a:rPr lang="sk-SK" sz="1600" b="1" i="1" dirty="0" smtClean="0"/>
              <a:t> </a:t>
            </a:r>
            <a:r>
              <a:rPr lang="sk-SK" sz="1600" b="1" i="1" dirty="0"/>
              <a:t>JPRL 258 a </a:t>
            </a:r>
            <a:r>
              <a:rPr lang="sk-SK" sz="1600" b="1" i="1" dirty="0" smtClean="0"/>
              <a:t>30</a:t>
            </a:r>
            <a:r>
              <a:rPr lang="sk-SK" sz="1600" dirty="0"/>
              <a:t/>
            </a:r>
            <a:br>
              <a:rPr lang="sk-SK" sz="1600" dirty="0"/>
            </a:br>
            <a:endParaRPr lang="sk-SK" sz="1600" dirty="0"/>
          </a:p>
        </p:txBody>
      </p:sp>
      <p:sp>
        <p:nvSpPr>
          <p:cNvPr id="3" name="Zástupný symbol obsahu 2"/>
          <p:cNvSpPr>
            <a:spLocks noGrp="1"/>
          </p:cNvSpPr>
          <p:nvPr>
            <p:ph idx="1"/>
          </p:nvPr>
        </p:nvSpPr>
        <p:spPr>
          <a:xfrm>
            <a:off x="1043608" y="1556792"/>
            <a:ext cx="6984776" cy="4824535"/>
          </a:xfrm>
        </p:spPr>
        <p:txBody>
          <a:bodyPr>
            <a:noAutofit/>
          </a:bodyPr>
          <a:lstStyle/>
          <a:p>
            <a:pPr marL="0" indent="0">
              <a:buNone/>
            </a:pPr>
            <a:r>
              <a:rPr lang="sk-SK" sz="1600" dirty="0"/>
              <a:t>Porast sa nachádza v nadmorskej výške 850 – 1080 m n. m., na severovýchodnej expozícii, priemerný sklon 75 %. </a:t>
            </a:r>
          </a:p>
          <a:p>
            <a:pPr marL="0" indent="0">
              <a:buNone/>
            </a:pPr>
            <a:r>
              <a:rPr lang="sk-SK" sz="1600" u="sng" dirty="0"/>
              <a:t>Údaje z platného </a:t>
            </a:r>
            <a:r>
              <a:rPr lang="sk-SK" sz="1600" u="sng" dirty="0" err="1"/>
              <a:t>PSoL</a:t>
            </a:r>
            <a:r>
              <a:rPr lang="sk-SK" sz="1600" u="sng" dirty="0"/>
              <a:t> (2009 – 2018):</a:t>
            </a:r>
            <a:endParaRPr lang="sk-SK" sz="1600" dirty="0"/>
          </a:p>
          <a:p>
            <a:pPr marL="0" indent="0">
              <a:buNone/>
            </a:pPr>
            <a:r>
              <a:rPr lang="sk-SK" sz="1600" dirty="0"/>
              <a:t>Výmera: 7,32 ha, vek: 10 rokov, </a:t>
            </a:r>
            <a:r>
              <a:rPr lang="sk-SK" sz="1600" dirty="0" err="1"/>
              <a:t>zakmenenie</a:t>
            </a:r>
            <a:r>
              <a:rPr lang="sk-SK" sz="1600" dirty="0"/>
              <a:t>: 1,00</a:t>
            </a:r>
          </a:p>
          <a:p>
            <a:pPr marL="0" indent="0">
              <a:buNone/>
            </a:pPr>
            <a:r>
              <a:rPr lang="sk-SK" sz="1600" dirty="0"/>
              <a:t>Zastúpenie drevín: BK: 50 %, SM 20 %, JD 20 %, JH 5 %, SC 5 %. </a:t>
            </a:r>
          </a:p>
          <a:p>
            <a:pPr marL="0" indent="0">
              <a:buNone/>
            </a:pPr>
            <a:r>
              <a:rPr lang="sk-SK" sz="1600" dirty="0"/>
              <a:t>Predpis </a:t>
            </a:r>
            <a:r>
              <a:rPr lang="sk-SK" sz="1600" dirty="0" err="1"/>
              <a:t>PSoL</a:t>
            </a:r>
            <a:r>
              <a:rPr lang="sk-SK" sz="1600" dirty="0"/>
              <a:t>: </a:t>
            </a:r>
            <a:r>
              <a:rPr lang="sk-SK" sz="1600" dirty="0" err="1"/>
              <a:t>Prečistka</a:t>
            </a:r>
            <a:r>
              <a:rPr lang="sk-SK" sz="1600" dirty="0"/>
              <a:t> 2x, 1. zásah do ½ platnosti </a:t>
            </a:r>
            <a:r>
              <a:rPr lang="sk-SK" sz="1600" dirty="0" err="1"/>
              <a:t>PSoL</a:t>
            </a:r>
            <a:r>
              <a:rPr lang="sk-SK" sz="1600" dirty="0"/>
              <a:t>, </a:t>
            </a:r>
            <a:r>
              <a:rPr lang="sk-SK" sz="1600" dirty="0" err="1"/>
              <a:t>prečistková</a:t>
            </a:r>
            <a:r>
              <a:rPr lang="sk-SK" sz="1600" dirty="0"/>
              <a:t> plocha: skutočná 7,32 ha, násobná 12,32 ha.</a:t>
            </a:r>
          </a:p>
          <a:p>
            <a:pPr marL="0" indent="0">
              <a:buNone/>
            </a:pPr>
            <a:r>
              <a:rPr lang="sk-SK" sz="1600" u="sng" dirty="0"/>
              <a:t>Vykonané zásahy:</a:t>
            </a:r>
            <a:endParaRPr lang="sk-SK" sz="1600" dirty="0"/>
          </a:p>
          <a:p>
            <a:pPr marL="0" indent="0">
              <a:buNone/>
            </a:pPr>
            <a:r>
              <a:rPr lang="sk-SK" sz="1600" dirty="0"/>
              <a:t>Rok 2011: </a:t>
            </a:r>
            <a:r>
              <a:rPr lang="sk-SK" sz="1600" dirty="0" err="1"/>
              <a:t>prečistka</a:t>
            </a:r>
            <a:r>
              <a:rPr lang="sk-SK" sz="1600" dirty="0"/>
              <a:t> 7,22 ha</a:t>
            </a:r>
          </a:p>
          <a:p>
            <a:pPr marL="0" indent="0">
              <a:buNone/>
            </a:pPr>
            <a:r>
              <a:rPr lang="sk-SK" sz="1600" dirty="0"/>
              <a:t>Rok 2014: </a:t>
            </a:r>
            <a:r>
              <a:rPr lang="sk-SK" sz="1600" dirty="0" err="1"/>
              <a:t>prečistka</a:t>
            </a:r>
            <a:r>
              <a:rPr lang="sk-SK" sz="1600" dirty="0"/>
              <a:t> 7,32 ha</a:t>
            </a:r>
          </a:p>
          <a:p>
            <a:pPr marL="0" indent="0">
              <a:buNone/>
            </a:pPr>
            <a:endParaRPr lang="sk-SK" sz="1200" dirty="0"/>
          </a:p>
        </p:txBody>
      </p:sp>
      <p:sp>
        <p:nvSpPr>
          <p:cNvPr id="4" name="BlokTextu 3"/>
          <p:cNvSpPr txBox="1"/>
          <p:nvPr/>
        </p:nvSpPr>
        <p:spPr>
          <a:xfrm>
            <a:off x="1029657" y="629980"/>
            <a:ext cx="7272808" cy="369332"/>
          </a:xfrm>
          <a:prstGeom prst="rect">
            <a:avLst/>
          </a:prstGeom>
          <a:noFill/>
        </p:spPr>
        <p:txBody>
          <a:bodyPr wrap="square" rtlCol="0">
            <a:spAutoFit/>
          </a:bodyPr>
          <a:lstStyle/>
          <a:p>
            <a:r>
              <a:rPr lang="sk-SK" b="1" dirty="0" smtClean="0"/>
              <a:t>Praktická realizácia PBOL v objekte </a:t>
            </a:r>
            <a:r>
              <a:rPr lang="sk-SK" b="1" dirty="0" err="1" smtClean="0"/>
              <a:t>ProSilva</a:t>
            </a:r>
            <a:r>
              <a:rPr lang="sk-SK" b="1" dirty="0" smtClean="0"/>
              <a:t> Breziny</a:t>
            </a:r>
            <a:endParaRPr lang="sk-SK" b="1" dirty="0"/>
          </a:p>
        </p:txBody>
      </p:sp>
    </p:spTree>
    <p:extLst>
      <p:ext uri="{BB962C8B-B14F-4D97-AF65-F5344CB8AC3E}">
        <p14:creationId xmlns:p14="http://schemas.microsoft.com/office/powerpoint/2010/main" val="6874941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009443" y="836712"/>
            <a:ext cx="7125112" cy="5760639"/>
          </a:xfrm>
        </p:spPr>
        <p:txBody>
          <a:bodyPr>
            <a:noAutofit/>
          </a:bodyPr>
          <a:lstStyle/>
          <a:p>
            <a:pPr marL="0" indent="0">
              <a:buNone/>
            </a:pPr>
            <a:r>
              <a:rPr lang="sk-SK" sz="1600" b="1" u="sng" dirty="0"/>
              <a:t>Zámer:</a:t>
            </a:r>
            <a:r>
              <a:rPr lang="sk-SK" sz="1600" dirty="0"/>
              <a:t> výchova </a:t>
            </a:r>
            <a:r>
              <a:rPr lang="sk-SK" sz="1600" dirty="0" err="1"/>
              <a:t>prečistkami</a:t>
            </a:r>
            <a:r>
              <a:rPr lang="sk-SK" sz="1600" dirty="0"/>
              <a:t>, použitie princípu „</a:t>
            </a:r>
            <a:r>
              <a:rPr lang="sk-SK" sz="1600" i="1" dirty="0"/>
              <a:t>mierne, včas a častejšie</a:t>
            </a:r>
            <a:r>
              <a:rPr lang="sk-SK" sz="1600" dirty="0"/>
              <a:t>“</a:t>
            </a:r>
          </a:p>
          <a:p>
            <a:pPr marL="0" indent="0">
              <a:buNone/>
            </a:pPr>
            <a:r>
              <a:rPr lang="sk-SK" sz="1600" dirty="0"/>
              <a:t>V minulosti sa na území Mestských lesov Banská Bystrica s.r.o. praktizovali pomerne silné zásahy v mladinách, ktorých hlavnou drevinou bol buk. Sledovaním kvality takto vychovávaných porastov sa ukazuje, že uvedený spôsob často viedol k vzniku netvárnych, košatých, excentrických korún a vytváraniu </a:t>
            </a:r>
            <a:r>
              <a:rPr lang="sk-SK" sz="1600" dirty="0" err="1"/>
              <a:t>rozrastlíkov</a:t>
            </a:r>
            <a:r>
              <a:rPr lang="sk-SK" sz="1600" dirty="0"/>
              <a:t>. Z tohto dôvodu sa začala praktizovať zásada „</a:t>
            </a:r>
            <a:r>
              <a:rPr lang="sk-SK" sz="1600" i="1" dirty="0"/>
              <a:t>mierne, včas a častejšie</a:t>
            </a:r>
            <a:r>
              <a:rPr lang="sk-SK" sz="1600" dirty="0"/>
              <a:t>“. Prvé čistky sa uskutočňujú pri výške 2 – 3 m, sila zásahu do 10 %. Snahou je, aby mladina odrastala v dokonalom </a:t>
            </a:r>
            <a:r>
              <a:rPr lang="sk-SK" sz="1600" dirty="0" err="1"/>
              <a:t>zápoji</a:t>
            </a:r>
            <a:r>
              <a:rPr lang="sk-SK" sz="1600" dirty="0"/>
              <a:t>. Praktizujú sa úrovňové zásahy s negatívnym výberom, prednostne sa odstraňujú </a:t>
            </a:r>
            <a:r>
              <a:rPr lang="sk-SK" sz="1600" dirty="0" err="1"/>
              <a:t>predrastlíky</a:t>
            </a:r>
            <a:r>
              <a:rPr lang="sk-SK" sz="1600" dirty="0"/>
              <a:t> a </a:t>
            </a:r>
            <a:r>
              <a:rPr lang="sk-SK" sz="1600" dirty="0" err="1"/>
              <a:t>rozrastlíky</a:t>
            </a:r>
            <a:r>
              <a:rPr lang="sk-SK" sz="1600" dirty="0"/>
              <a:t>. Jedince, ktoré by mohli po spílení príliš uvoľniť korunový </a:t>
            </a:r>
            <a:r>
              <a:rPr lang="sk-SK" sz="1600" dirty="0" err="1"/>
              <a:t>zápoj</a:t>
            </a:r>
            <a:r>
              <a:rPr lang="sk-SK" sz="1600" dirty="0"/>
              <a:t>, sa oslabujú krúžkovaním. V zmiešaných mladinách je snaha podporovať ihličnaté dreviny, vo väčšine porastov je však rozhodujúcim kritériom poškodenie jeleňou zverou. Zásahy sa vykonávajú v 3 – 5 ročných intervaloch. </a:t>
            </a:r>
          </a:p>
          <a:p>
            <a:pPr marL="0" indent="0">
              <a:buNone/>
            </a:pPr>
            <a:r>
              <a:rPr lang="sk-SK" sz="1600" dirty="0"/>
              <a:t>V ihličnatých mladinách v rámci firmy sme začali používať zásahy smerujúce do úrovne, kde ponechávame </a:t>
            </a:r>
            <a:r>
              <a:rPr lang="sk-SK" sz="1600" dirty="0" err="1"/>
              <a:t>podúroveň</a:t>
            </a:r>
            <a:r>
              <a:rPr lang="sk-SK" sz="1600" dirty="0"/>
              <a:t> ako ochranu voči škodám zverom a zásah je smerovaný len do úrovne pre podporu najkvalitnejších úrovňových jedincov. </a:t>
            </a:r>
          </a:p>
          <a:p>
            <a:endParaRPr lang="sk-SK" sz="1600" dirty="0"/>
          </a:p>
        </p:txBody>
      </p:sp>
    </p:spTree>
    <p:extLst>
      <p:ext uri="{BB962C8B-B14F-4D97-AF65-F5344CB8AC3E}">
        <p14:creationId xmlns:p14="http://schemas.microsoft.com/office/powerpoint/2010/main" val="1739850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3078" name="Picture 6" descr="C:\1a TU Zvolen vzdelávanie 2017\1 materiál\2 TU Zvolen foto\3 prečistky\šípovo\DSC_02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622449"/>
            <a:ext cx="3949700" cy="590073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1a TU Zvolen vzdelávanie 2017\1 materiál\2 TU Zvolen foto\3 prečistky\šípovo\DSC_02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653281"/>
            <a:ext cx="3949700" cy="5900737"/>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1a TU Zvolen vzdelávanie 2017\1 materiál\2 TU Zvolen foto\3 prečistky\šípovo\DSC_0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3639" y="1611710"/>
            <a:ext cx="5900737" cy="3949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1a TU Zvolen vzdelávanie 2017\1 materiál\2 TU Zvolen foto\3 prečistky\Prečistka sm 313 Krčah\DSC_028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5836" y="1611710"/>
            <a:ext cx="5900737" cy="3949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622449"/>
            <a:ext cx="3949700" cy="590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descr="C:\1a TU Zvolen vzdelávanie 2017\1 materiál\2 TU Zvolen foto\3 prečistky\Prečistka sm 313 Krčah\smreková mladina po prečistke so zásahom do úrovne s ponechaním podúrovne JPRL 313 3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6204" y="619504"/>
            <a:ext cx="3949700" cy="5900737"/>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obsahu 5"/>
          <p:cNvSpPr>
            <a:spLocks noGrp="1"/>
          </p:cNvSpPr>
          <p:nvPr>
            <p:ph idx="1"/>
          </p:nvPr>
        </p:nvSpPr>
        <p:spPr/>
        <p:txBody>
          <a:bodyPr/>
          <a:lstStyle/>
          <a:p>
            <a:endParaRPr lang="sk-SK" dirty="0"/>
          </a:p>
        </p:txBody>
      </p:sp>
    </p:spTree>
    <p:extLst>
      <p:ext uri="{BB962C8B-B14F-4D97-AF65-F5344CB8AC3E}">
        <p14:creationId xmlns:p14="http://schemas.microsoft.com/office/powerpoint/2010/main" val="323608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3081"/>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3000"/>
                                  </p:stCondLst>
                                  <p:childTnLst>
                                    <p:set>
                                      <p:cBhvr>
                                        <p:cTn id="9" dur="1" fill="hold">
                                          <p:stCondLst>
                                            <p:cond delay="0"/>
                                          </p:stCondLst>
                                        </p:cTn>
                                        <p:tgtEl>
                                          <p:spTgt spid="3083"/>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3000"/>
                                  </p:stCondLst>
                                  <p:childTnLst>
                                    <p:set>
                                      <p:cBhvr>
                                        <p:cTn id="12" dur="1" fill="hold">
                                          <p:stCondLst>
                                            <p:cond delay="0"/>
                                          </p:stCondLst>
                                        </p:cTn>
                                        <p:tgtEl>
                                          <p:spTgt spid="3082"/>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nodeType="afterEffect">
                                  <p:stCondLst>
                                    <p:cond delay="3000"/>
                                  </p:stCondLst>
                                  <p:childTnLst>
                                    <p:set>
                                      <p:cBhvr>
                                        <p:cTn id="15" dur="1" fill="hold">
                                          <p:stCondLst>
                                            <p:cond delay="0"/>
                                          </p:stCondLst>
                                        </p:cTn>
                                        <p:tgtEl>
                                          <p:spTgt spid="3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395536" y="476672"/>
            <a:ext cx="8208912" cy="6048671"/>
          </a:xfrm>
        </p:spPr>
        <p:txBody>
          <a:bodyPr>
            <a:normAutofit fontScale="85000" lnSpcReduction="20000"/>
          </a:bodyPr>
          <a:lstStyle/>
          <a:p>
            <a:pPr marL="0" indent="0">
              <a:buNone/>
            </a:pPr>
            <a:r>
              <a:rPr lang="sk-SK" b="1" i="1" u="sng" dirty="0" err="1"/>
              <a:t>Štrukturalizačná</a:t>
            </a:r>
            <a:r>
              <a:rPr lang="sk-SK" b="1" i="1" u="sng" dirty="0"/>
              <a:t> prebierka </a:t>
            </a:r>
            <a:r>
              <a:rPr lang="sk-SK" b="1" i="1" dirty="0"/>
              <a:t>- JPRL 259 a </a:t>
            </a:r>
            <a:endParaRPr lang="sk-SK" dirty="0"/>
          </a:p>
          <a:p>
            <a:r>
              <a:rPr lang="sk-SK" dirty="0"/>
              <a:t>Nachádza sa v nadmorskej výške 805 – 900 m n. m., na východnej expozícii, priemerný sklon 25 %. </a:t>
            </a:r>
          </a:p>
          <a:p>
            <a:r>
              <a:rPr lang="sk-SK" u="sng" dirty="0"/>
              <a:t>Údaje z platného </a:t>
            </a:r>
            <a:r>
              <a:rPr lang="sk-SK" u="sng" dirty="0" err="1"/>
              <a:t>PSoL</a:t>
            </a:r>
            <a:r>
              <a:rPr lang="sk-SK" u="sng" dirty="0"/>
              <a:t> (2009 – 2018):</a:t>
            </a:r>
            <a:endParaRPr lang="sk-SK" dirty="0"/>
          </a:p>
          <a:p>
            <a:r>
              <a:rPr lang="sk-SK" dirty="0"/>
              <a:t>Výmera: 2,88 ha, vek: 50 rokov, </a:t>
            </a:r>
            <a:r>
              <a:rPr lang="sk-SK" dirty="0" err="1"/>
              <a:t>zakmenenie</a:t>
            </a:r>
            <a:r>
              <a:rPr lang="sk-SK" dirty="0"/>
              <a:t>: 0,80</a:t>
            </a:r>
          </a:p>
          <a:p>
            <a:r>
              <a:rPr lang="sk-SK" dirty="0"/>
              <a:t>Zastúpenie drevín: SM 45 %, JD 20 %, SC: 10 %, DG: 10 %, JH: 10 %, BK: 5 %.</a:t>
            </a:r>
          </a:p>
          <a:p>
            <a:r>
              <a:rPr lang="sk-SK" dirty="0"/>
              <a:t>Celková zásoba: 758 m</a:t>
            </a:r>
            <a:r>
              <a:rPr lang="sk-SK" baseline="30000" dirty="0"/>
              <a:t>3</a:t>
            </a:r>
            <a:r>
              <a:rPr lang="sk-SK" dirty="0"/>
              <a:t>, zásoba na 1 ha: 263 m</a:t>
            </a:r>
            <a:r>
              <a:rPr lang="sk-SK" baseline="30000" dirty="0"/>
              <a:t>3</a:t>
            </a:r>
            <a:r>
              <a:rPr lang="sk-SK" dirty="0"/>
              <a:t>.</a:t>
            </a:r>
          </a:p>
          <a:p>
            <a:r>
              <a:rPr lang="sk-SK" dirty="0"/>
              <a:t>Predpis </a:t>
            </a:r>
            <a:r>
              <a:rPr lang="sk-SK" dirty="0" err="1"/>
              <a:t>PSoL</a:t>
            </a:r>
            <a:r>
              <a:rPr lang="sk-SK" dirty="0"/>
              <a:t>: prebierka na ploche 2,00 ha, 60 m</a:t>
            </a:r>
            <a:r>
              <a:rPr lang="sk-SK" baseline="30000" dirty="0"/>
              <a:t>3</a:t>
            </a:r>
            <a:r>
              <a:rPr lang="sk-SK" dirty="0"/>
              <a:t> (11 % intenzita), úpravou predpisu OLH zásah 143 m</a:t>
            </a:r>
            <a:r>
              <a:rPr lang="sk-SK" baseline="30000" dirty="0"/>
              <a:t>3</a:t>
            </a:r>
            <a:r>
              <a:rPr lang="sk-SK" dirty="0"/>
              <a:t> (27 % intenzita).</a:t>
            </a:r>
          </a:p>
          <a:p>
            <a:r>
              <a:rPr lang="sk-SK" u="sng" dirty="0"/>
              <a:t>Vykonané zásahy:</a:t>
            </a:r>
            <a:endParaRPr lang="sk-SK" dirty="0"/>
          </a:p>
          <a:p>
            <a:r>
              <a:rPr lang="sk-SK" dirty="0"/>
              <a:t>Rok 2011: VÚ 2,00 ha, 143 m</a:t>
            </a:r>
            <a:r>
              <a:rPr lang="sk-SK" baseline="30000" dirty="0"/>
              <a:t>3</a:t>
            </a:r>
            <a:r>
              <a:rPr lang="sk-SK" dirty="0"/>
              <a:t> , 71,5 m</a:t>
            </a:r>
            <a:r>
              <a:rPr lang="sk-SK" baseline="30000" dirty="0"/>
              <a:t>3</a:t>
            </a:r>
            <a:r>
              <a:rPr lang="sk-SK" dirty="0"/>
              <a:t> /ha</a:t>
            </a:r>
          </a:p>
          <a:p>
            <a:r>
              <a:rPr lang="sk-SK" b="1" u="sng" dirty="0"/>
              <a:t>Zámer:</a:t>
            </a:r>
            <a:r>
              <a:rPr lang="sk-SK" b="1" dirty="0"/>
              <a:t> </a:t>
            </a:r>
            <a:r>
              <a:rPr lang="sk-SK" dirty="0" err="1"/>
              <a:t>prebudova</a:t>
            </a:r>
            <a:r>
              <a:rPr lang="sk-SK" dirty="0"/>
              <a:t> na TVP</a:t>
            </a:r>
          </a:p>
          <a:p>
            <a:r>
              <a:rPr lang="sk-SK" dirty="0"/>
              <a:t>Pred založením objektu bol porast </a:t>
            </a:r>
            <a:r>
              <a:rPr lang="sk-SK" b="1" i="1" dirty="0"/>
              <a:t>259 a</a:t>
            </a:r>
            <a:r>
              <a:rPr lang="sk-SK" dirty="0"/>
              <a:t> výškovo a hrúbkovo málo diferencovaný, bez náznakov prirodzenej obnovy. Predpis </a:t>
            </a:r>
            <a:r>
              <a:rPr lang="sk-SK" dirty="0" err="1"/>
              <a:t>PSoL</a:t>
            </a:r>
            <a:r>
              <a:rPr lang="sk-SK" dirty="0"/>
              <a:t> bol odborným lesným hospodárom upravený z pôvodnej výšky ťažby 60 m</a:t>
            </a:r>
            <a:r>
              <a:rPr lang="sk-SK" baseline="30000" dirty="0"/>
              <a:t>3</a:t>
            </a:r>
            <a:r>
              <a:rPr lang="sk-SK" dirty="0"/>
              <a:t> (11 % intenzita) na 143 m</a:t>
            </a:r>
            <a:r>
              <a:rPr lang="sk-SK" baseline="30000" dirty="0"/>
              <a:t>3</a:t>
            </a:r>
            <a:r>
              <a:rPr lang="sk-SK" dirty="0"/>
              <a:t> (27 % intenzita) a bola vykonaná prvá reštrukturalizačná prebierka v roku 2011. Jej zámerom bolo odstrániť jedince poškodené, znížiť zastúpenie nepôvodnej </a:t>
            </a:r>
            <a:r>
              <a:rPr lang="sk-SK" dirty="0" err="1"/>
              <a:t>duglasky</a:t>
            </a:r>
            <a:r>
              <a:rPr lang="sk-SK" dirty="0"/>
              <a:t> </a:t>
            </a:r>
            <a:r>
              <a:rPr lang="sk-SK" dirty="0" err="1"/>
              <a:t>tisolistej</a:t>
            </a:r>
            <a:r>
              <a:rPr lang="sk-SK" dirty="0"/>
              <a:t> a pripraviť podmienky pre </a:t>
            </a:r>
            <a:r>
              <a:rPr lang="sk-SK" dirty="0" err="1"/>
              <a:t>hlúčkovú</a:t>
            </a:r>
            <a:r>
              <a:rPr lang="sk-SK" dirty="0"/>
              <a:t> prirodzenú obnovu. Napriek silnejšiemu výchovno-ťažbovému zásahu v roku 2011, nebola narušená stabilita porastu a hneď v následných rokoch po zásahu bol evidovaný nástup prirodzenej obnovy, hlavne </a:t>
            </a:r>
            <a:r>
              <a:rPr lang="sk-SK" b="1" dirty="0"/>
              <a:t>jedle bielej</a:t>
            </a:r>
            <a:r>
              <a:rPr lang="sk-SK" dirty="0"/>
              <a:t>. Ďalšie zásahy budú v dlhodobom horizonte smerovať k diferenciácii porastu a približovaniu sa k štruktúre, ktorá bude priestorovo horizontálne aj vertikálne rôznorodá so zameraním sa na podporu skupín so zastúpením listnatých drevín. </a:t>
            </a:r>
          </a:p>
          <a:p>
            <a:endParaRPr lang="sk-SK" dirty="0"/>
          </a:p>
        </p:txBody>
      </p:sp>
    </p:spTree>
    <p:extLst>
      <p:ext uri="{BB962C8B-B14F-4D97-AF65-F5344CB8AC3E}">
        <p14:creationId xmlns:p14="http://schemas.microsoft.com/office/powerpoint/2010/main" val="29839021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07123" y="3933056"/>
            <a:ext cx="4608512" cy="864096"/>
          </a:xfrm>
        </p:spPr>
        <p:txBody>
          <a:bodyPr/>
          <a:lstStyle/>
          <a:p>
            <a:r>
              <a:rPr lang="sk-SK" sz="1600" dirty="0"/>
              <a:t>Por.259a pred zásahom v roku 2011</a:t>
            </a:r>
            <a:r>
              <a:rPr lang="sk-SK" dirty="0"/>
              <a:t/>
            </a:r>
            <a:br>
              <a:rPr lang="sk-SK" dirty="0"/>
            </a:br>
            <a:endParaRPr lang="sk-SK" dirty="0"/>
          </a:p>
        </p:txBody>
      </p:sp>
      <p:pic>
        <p:nvPicPr>
          <p:cNvPr id="4" name="Zástupný symbol obsahu 3" descr="C:\edo\Pro silva\Foto Breziny\PICT0057.JPG"/>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611560" y="620688"/>
            <a:ext cx="3735506" cy="3104757"/>
          </a:xfrm>
          <a:prstGeom prst="rect">
            <a:avLst/>
          </a:prstGeom>
          <a:noFill/>
          <a:ln>
            <a:noFill/>
          </a:ln>
        </p:spPr>
      </p:pic>
      <p:pic>
        <p:nvPicPr>
          <p:cNvPr id="5" name="Obrázok 4" descr="C:\edo\Pro silva\Foto Breziny\PICT0050.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4710011" y="620688"/>
            <a:ext cx="3888432" cy="3096344"/>
          </a:xfrm>
          <a:prstGeom prst="rect">
            <a:avLst/>
          </a:prstGeom>
          <a:noFill/>
          <a:ln>
            <a:noFill/>
          </a:ln>
        </p:spPr>
      </p:pic>
      <p:sp>
        <p:nvSpPr>
          <p:cNvPr id="6" name="BlokTextu 5"/>
          <p:cNvSpPr txBox="1"/>
          <p:nvPr/>
        </p:nvSpPr>
        <p:spPr>
          <a:xfrm>
            <a:off x="802967" y="4653136"/>
            <a:ext cx="7416824" cy="1077218"/>
          </a:xfrm>
          <a:prstGeom prst="rect">
            <a:avLst/>
          </a:prstGeom>
          <a:noFill/>
        </p:spPr>
        <p:txBody>
          <a:bodyPr wrap="square" rtlCol="0">
            <a:spAutoFit/>
          </a:bodyPr>
          <a:lstStyle/>
          <a:p>
            <a:r>
              <a:rPr lang="sk-SK" sz="1600" dirty="0"/>
              <a:t>Podobne v susednom poraste 246a00 o výmere 5,85 ha, veku 45 rokov, bol plán VU na ploche 5,85 ha a objeme 175 m</a:t>
            </a:r>
            <a:r>
              <a:rPr lang="sk-SK" sz="1600" baseline="30000" dirty="0"/>
              <a:t>3</a:t>
            </a:r>
            <a:r>
              <a:rPr lang="sk-SK" sz="1600" dirty="0"/>
              <a:t>  (11 % intenzita) realizovaný v roku 2012 úpravou predpisu vo výške 304 m</a:t>
            </a:r>
            <a:r>
              <a:rPr lang="sk-SK" sz="1600" baseline="30000" dirty="0"/>
              <a:t>3</a:t>
            </a:r>
            <a:r>
              <a:rPr lang="sk-SK" sz="1600" dirty="0"/>
              <a:t>, 52 m</a:t>
            </a:r>
            <a:r>
              <a:rPr lang="sk-SK" sz="1600" baseline="30000" dirty="0"/>
              <a:t>3</a:t>
            </a:r>
            <a:r>
              <a:rPr lang="sk-SK" sz="1600" dirty="0"/>
              <a:t> /ha čo predstavuje 19 % intenzitu zásahu.</a:t>
            </a:r>
          </a:p>
        </p:txBody>
      </p:sp>
    </p:spTree>
    <p:extLst>
      <p:ext uri="{BB962C8B-B14F-4D97-AF65-F5344CB8AC3E}">
        <p14:creationId xmlns:p14="http://schemas.microsoft.com/office/powerpoint/2010/main" val="2363926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5508104" y="1412776"/>
            <a:ext cx="3456384" cy="1549631"/>
          </a:xfrm>
        </p:spPr>
        <p:txBody>
          <a:bodyPr/>
          <a:lstStyle/>
          <a:p>
            <a:pPr marL="0" indent="0">
              <a:buNone/>
            </a:pPr>
            <a:r>
              <a:rPr lang="sk-SK" dirty="0"/>
              <a:t>JPRL 259a00 v roku 2015</a:t>
            </a:r>
          </a:p>
          <a:p>
            <a:endParaRPr lang="sk-SK" dirty="0"/>
          </a:p>
        </p:txBody>
      </p:sp>
      <p:pic>
        <p:nvPicPr>
          <p:cNvPr id="4" name="Obrázok 3" descr="C:\edo\Pro silva\2015\24.8.2015 Breziny\DSC_1142.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971600" y="258902"/>
            <a:ext cx="4296410" cy="2879725"/>
          </a:xfrm>
          <a:prstGeom prst="rect">
            <a:avLst/>
          </a:prstGeom>
          <a:noFill/>
          <a:ln>
            <a:noFill/>
          </a:ln>
        </p:spPr>
      </p:pic>
      <p:pic>
        <p:nvPicPr>
          <p:cNvPr id="5" name="Obrázok 4" descr="C:\edo\Pro silva\2015\24.8.2015 Breziny\DSC_1148.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941512" y="3615680"/>
            <a:ext cx="4296410" cy="2879725"/>
          </a:xfrm>
          <a:prstGeom prst="rect">
            <a:avLst/>
          </a:prstGeom>
          <a:noFill/>
          <a:ln>
            <a:noFill/>
          </a:ln>
        </p:spPr>
      </p:pic>
      <p:sp>
        <p:nvSpPr>
          <p:cNvPr id="6" name="Obdĺžnik 5"/>
          <p:cNvSpPr/>
          <p:nvPr/>
        </p:nvSpPr>
        <p:spPr>
          <a:xfrm>
            <a:off x="5508104" y="4621950"/>
            <a:ext cx="2808312" cy="923330"/>
          </a:xfrm>
          <a:prstGeom prst="rect">
            <a:avLst/>
          </a:prstGeom>
        </p:spPr>
        <p:txBody>
          <a:bodyPr wrap="square">
            <a:spAutoFit/>
          </a:bodyPr>
          <a:lstStyle/>
          <a:p>
            <a:r>
              <a:rPr lang="sk-SK" dirty="0"/>
              <a:t>PZ jedle bielej v JPRL 259a00 v roku 2015 z VU rok 2011</a:t>
            </a:r>
          </a:p>
        </p:txBody>
      </p:sp>
    </p:spTree>
    <p:extLst>
      <p:ext uri="{BB962C8B-B14F-4D97-AF65-F5344CB8AC3E}">
        <p14:creationId xmlns:p14="http://schemas.microsoft.com/office/powerpoint/2010/main" val="3850480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260648"/>
            <a:ext cx="7125113" cy="924475"/>
          </a:xfrm>
        </p:spPr>
        <p:txBody>
          <a:bodyPr/>
          <a:lstStyle/>
          <a:p>
            <a:r>
              <a:rPr lang="sk-SK" sz="1600" b="1" i="1" u="sng" dirty="0"/>
              <a:t>Obnova v lanovkových terénoch </a:t>
            </a:r>
            <a:r>
              <a:rPr lang="sk-SK" sz="1600" b="1" i="1" dirty="0"/>
              <a:t>JPRL 258 a</a:t>
            </a:r>
            <a:r>
              <a:rPr lang="sk-SK" b="1" i="1" dirty="0"/>
              <a:t> </a:t>
            </a:r>
            <a:r>
              <a:rPr lang="sk-SK" dirty="0"/>
              <a:t/>
            </a:r>
            <a:br>
              <a:rPr lang="sk-SK" dirty="0"/>
            </a:br>
            <a:endParaRPr lang="sk-SK" dirty="0"/>
          </a:p>
        </p:txBody>
      </p:sp>
      <p:sp>
        <p:nvSpPr>
          <p:cNvPr id="3" name="Zástupný symbol obsahu 2"/>
          <p:cNvSpPr>
            <a:spLocks noGrp="1"/>
          </p:cNvSpPr>
          <p:nvPr>
            <p:ph idx="1"/>
          </p:nvPr>
        </p:nvSpPr>
        <p:spPr>
          <a:xfrm>
            <a:off x="251520" y="1268760"/>
            <a:ext cx="8640960" cy="5400599"/>
          </a:xfrm>
        </p:spPr>
        <p:txBody>
          <a:bodyPr>
            <a:noAutofit/>
          </a:bodyPr>
          <a:lstStyle/>
          <a:p>
            <a:pPr marL="0" indent="0">
              <a:buNone/>
            </a:pPr>
            <a:r>
              <a:rPr lang="sk-SK" sz="1400" dirty="0"/>
              <a:t>Nachádza sa v nadmorskej výške 850 –  1080 m n. m., na severovýchodnej expozícii, priemerný sklon 75 %. HSLT 511 živné jedľové bučiny, obnovné zastúpenie </a:t>
            </a:r>
            <a:r>
              <a:rPr lang="sk-SK" sz="1400" dirty="0" err="1"/>
              <a:t>bk</a:t>
            </a:r>
            <a:r>
              <a:rPr lang="sk-SK" sz="1400" dirty="0"/>
              <a:t> 50 %, </a:t>
            </a:r>
            <a:r>
              <a:rPr lang="sk-SK" sz="1400" dirty="0" err="1"/>
              <a:t>sm</a:t>
            </a:r>
            <a:r>
              <a:rPr lang="sk-SK" sz="1400" dirty="0"/>
              <a:t> 20 %, </a:t>
            </a:r>
            <a:r>
              <a:rPr lang="sk-SK" sz="1400" dirty="0" err="1"/>
              <a:t>jd</a:t>
            </a:r>
            <a:r>
              <a:rPr lang="sk-SK" sz="1400" dirty="0"/>
              <a:t> 20 %, </a:t>
            </a:r>
            <a:r>
              <a:rPr lang="sk-SK" sz="1400" dirty="0" err="1"/>
              <a:t>jh</a:t>
            </a:r>
            <a:r>
              <a:rPr lang="sk-SK" sz="1400" dirty="0"/>
              <a:t> 10 %.</a:t>
            </a:r>
          </a:p>
          <a:p>
            <a:pPr marL="0" indent="0">
              <a:buNone/>
            </a:pPr>
            <a:r>
              <a:rPr lang="sk-SK" sz="1400" dirty="0"/>
              <a:t>Predpis </a:t>
            </a:r>
            <a:r>
              <a:rPr lang="sk-SK" sz="1400" dirty="0" err="1"/>
              <a:t>PSoL</a:t>
            </a:r>
            <a:r>
              <a:rPr lang="sk-SK" sz="1400" dirty="0"/>
              <a:t>: okrajový </a:t>
            </a:r>
            <a:r>
              <a:rPr lang="sk-SK" sz="1400" dirty="0" err="1"/>
              <a:t>clonný</a:t>
            </a:r>
            <a:r>
              <a:rPr lang="sk-SK" sz="1400" dirty="0"/>
              <a:t> rub v pásoch šírka na 2 výšky porastu, dorub pokračovať od založených východísk, ťažbová plocha 3,47 ha, predpis ťažby 2700 m</a:t>
            </a:r>
            <a:r>
              <a:rPr lang="sk-SK" sz="1400" baseline="30000" dirty="0"/>
              <a:t>3</a:t>
            </a:r>
            <a:r>
              <a:rPr lang="sk-SK" sz="1400" dirty="0"/>
              <a:t>.</a:t>
            </a:r>
          </a:p>
          <a:p>
            <a:pPr marL="0" indent="0">
              <a:buNone/>
            </a:pPr>
            <a:r>
              <a:rPr lang="sk-SK" sz="1400" u="sng" dirty="0"/>
              <a:t>Vykonané ťažbové zásahy:</a:t>
            </a:r>
            <a:endParaRPr lang="sk-SK" sz="1400" dirty="0"/>
          </a:p>
          <a:p>
            <a:pPr marL="0" indent="0">
              <a:buNone/>
            </a:pPr>
            <a:r>
              <a:rPr lang="sk-SK" sz="1400" dirty="0"/>
              <a:t>Rok 2009: MP 348 m</a:t>
            </a:r>
            <a:r>
              <a:rPr lang="sk-SK" sz="1400" baseline="30000" dirty="0"/>
              <a:t>3</a:t>
            </a:r>
            <a:r>
              <a:rPr lang="sk-SK" sz="1400" dirty="0"/>
              <a:t>, Rok 2009: NV (VT) 6 m</a:t>
            </a:r>
            <a:r>
              <a:rPr lang="sk-SK" sz="1400" baseline="30000" dirty="0"/>
              <a:t>3</a:t>
            </a:r>
            <a:r>
              <a:rPr lang="sk-SK" sz="1400" dirty="0"/>
              <a:t>, Rok 2010: MP 656 m</a:t>
            </a:r>
            <a:r>
              <a:rPr lang="sk-SK" sz="1400" baseline="30000" dirty="0"/>
              <a:t>3</a:t>
            </a:r>
            <a:endParaRPr lang="sk-SK" sz="1400" dirty="0"/>
          </a:p>
          <a:p>
            <a:pPr marL="0" indent="0">
              <a:buNone/>
            </a:pPr>
            <a:r>
              <a:rPr lang="sk-SK" sz="1400" dirty="0"/>
              <a:t>Rok 2011: NV (VT) 348 m</a:t>
            </a:r>
            <a:r>
              <a:rPr lang="sk-SK" sz="1400" baseline="30000" dirty="0"/>
              <a:t>3</a:t>
            </a:r>
            <a:r>
              <a:rPr lang="sk-SK" sz="1400" dirty="0"/>
              <a:t>, Rok 2015: MP 905 m</a:t>
            </a:r>
            <a:r>
              <a:rPr lang="sk-SK" sz="1400" baseline="30000" dirty="0"/>
              <a:t>3</a:t>
            </a:r>
            <a:endParaRPr lang="sk-SK" sz="1400" dirty="0"/>
          </a:p>
          <a:p>
            <a:pPr marL="0" indent="0">
              <a:buNone/>
            </a:pPr>
            <a:r>
              <a:rPr lang="sk-SK" sz="1400" b="1" dirty="0"/>
              <a:t>Celkom: 2264 m</a:t>
            </a:r>
            <a:r>
              <a:rPr lang="sk-SK" sz="1400" b="1" baseline="30000" dirty="0"/>
              <a:t>3 </a:t>
            </a:r>
            <a:r>
              <a:rPr lang="sk-SK" sz="1400" b="1" dirty="0"/>
              <a:t>(79%)</a:t>
            </a:r>
            <a:endParaRPr lang="sk-SK" sz="1400" dirty="0"/>
          </a:p>
          <a:p>
            <a:pPr marL="0" indent="0">
              <a:buNone/>
            </a:pPr>
            <a:r>
              <a:rPr lang="sk-SK" sz="1400" u="sng" dirty="0"/>
              <a:t>Zalesňovanie:</a:t>
            </a:r>
            <a:endParaRPr lang="sk-SK" sz="1400" dirty="0"/>
          </a:p>
          <a:p>
            <a:pPr marL="0" indent="0">
              <a:buNone/>
            </a:pPr>
            <a:r>
              <a:rPr lang="sk-SK" sz="1400" dirty="0"/>
              <a:t>Ťažbová plocha 2,51 ha.</a:t>
            </a:r>
          </a:p>
          <a:p>
            <a:pPr marL="0" indent="0">
              <a:buNone/>
            </a:pPr>
            <a:r>
              <a:rPr lang="sk-SK" sz="1400" dirty="0"/>
              <a:t>Plocha odkrytá na zalesnenie 1,70 ha, z toho prirodzené zmladenie 1,64 ha , umelá obnova 0,06 ha.</a:t>
            </a:r>
          </a:p>
          <a:p>
            <a:pPr marL="0" indent="0">
              <a:buNone/>
            </a:pPr>
            <a:r>
              <a:rPr lang="sk-SK" sz="1400" b="1" dirty="0"/>
              <a:t>Z celkovej odkrytej plochy bolo dosiahnuté prirodzené zmladenie na 98 % ploche.</a:t>
            </a:r>
            <a:endParaRPr lang="sk-SK" sz="1400" dirty="0"/>
          </a:p>
          <a:p>
            <a:pPr marL="0" indent="0">
              <a:buNone/>
            </a:pPr>
            <a:r>
              <a:rPr lang="sk-SK" sz="1400" u="sng" dirty="0" err="1"/>
              <a:t>Pestovná</a:t>
            </a:r>
            <a:r>
              <a:rPr lang="sk-SK" sz="1400" u="sng" dirty="0"/>
              <a:t> činnosť: </a:t>
            </a:r>
            <a:endParaRPr lang="sk-SK" sz="1400" dirty="0"/>
          </a:p>
          <a:p>
            <a:pPr marL="0" indent="0">
              <a:buNone/>
            </a:pPr>
            <a:r>
              <a:rPr lang="sk-SK" sz="1400" dirty="0"/>
              <a:t>Rok 2013: Ochrana proti burine – 0,10 ha</a:t>
            </a:r>
          </a:p>
          <a:p>
            <a:pPr marL="0" indent="0">
              <a:buNone/>
            </a:pPr>
            <a:r>
              <a:rPr lang="sk-SK" sz="1400" dirty="0"/>
              <a:t>Rok 2014: Ochrana proti zveri – 0,15 ha</a:t>
            </a:r>
          </a:p>
          <a:p>
            <a:pPr marL="0" indent="0">
              <a:buNone/>
            </a:pPr>
            <a:r>
              <a:rPr lang="sk-SK" sz="1400" b="1" u="sng" dirty="0"/>
              <a:t>Zámer:</a:t>
            </a:r>
            <a:r>
              <a:rPr lang="sk-SK" sz="1400" dirty="0"/>
              <a:t> maloplošná </a:t>
            </a:r>
            <a:r>
              <a:rPr lang="sk-SK" sz="1400" dirty="0" err="1"/>
              <a:t>clonná</a:t>
            </a:r>
            <a:r>
              <a:rPr lang="sk-SK" sz="1400" dirty="0"/>
              <a:t> obnova s použitím lanovkových systémov, filozofia obnovných postupov bola vysvetlená v úvode.</a:t>
            </a:r>
          </a:p>
          <a:p>
            <a:endParaRPr lang="sk-SK" sz="1400" dirty="0"/>
          </a:p>
        </p:txBody>
      </p:sp>
    </p:spTree>
    <p:extLst>
      <p:ext uri="{BB962C8B-B14F-4D97-AF65-F5344CB8AC3E}">
        <p14:creationId xmlns:p14="http://schemas.microsoft.com/office/powerpoint/2010/main" val="35391808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3568" y="675725"/>
            <a:ext cx="7776864" cy="737052"/>
          </a:xfrm>
        </p:spPr>
        <p:txBody>
          <a:bodyPr/>
          <a:lstStyle/>
          <a:p>
            <a:r>
              <a:rPr lang="sk-SK" sz="1600" b="1" dirty="0"/>
              <a:t>Prírode blízke pestovanie lesa MENÍ LESNÍCKU FILOZOFIU:</a:t>
            </a:r>
            <a:br>
              <a:rPr lang="sk-SK" sz="1600" b="1" dirty="0"/>
            </a:br>
            <a:r>
              <a:rPr lang="sk-SK" sz="1600" b="1" dirty="0"/>
              <a:t/>
            </a:r>
            <a:br>
              <a:rPr lang="sk-SK" sz="1600" b="1" dirty="0"/>
            </a:br>
            <a:endParaRPr lang="sk-SK" sz="1600" b="1" dirty="0"/>
          </a:p>
        </p:txBody>
      </p:sp>
      <p:sp>
        <p:nvSpPr>
          <p:cNvPr id="3" name="Zástupný symbol obsahu 2"/>
          <p:cNvSpPr>
            <a:spLocks noGrp="1"/>
          </p:cNvSpPr>
          <p:nvPr>
            <p:ph idx="1"/>
          </p:nvPr>
        </p:nvSpPr>
        <p:spPr>
          <a:xfrm>
            <a:off x="1009443" y="1412777"/>
            <a:ext cx="7125112" cy="5184576"/>
          </a:xfrm>
        </p:spPr>
        <p:txBody>
          <a:bodyPr>
            <a:normAutofit/>
          </a:bodyPr>
          <a:lstStyle/>
          <a:p>
            <a:pPr lvl="0"/>
            <a:r>
              <a:rPr lang="sk-SK" sz="1600" dirty="0"/>
              <a:t>Permanentne musí byť zachovaný charakter lesa</a:t>
            </a:r>
          </a:p>
          <a:p>
            <a:pPr lvl="0"/>
            <a:r>
              <a:rPr lang="sk-SK" sz="1600" dirty="0"/>
              <a:t>Ťažba je zameraná na jednotlivé stromy a je nevyhnutné zachovanie typickej  lesnej klímy</a:t>
            </a:r>
          </a:p>
          <a:p>
            <a:pPr lvl="0"/>
            <a:r>
              <a:rPr lang="sk-SK" sz="1600" dirty="0"/>
              <a:t>Stromy sa ťažia až v plnej zrelosti</a:t>
            </a:r>
          </a:p>
          <a:p>
            <a:pPr lvl="0"/>
            <a:r>
              <a:rPr lang="sk-SK" sz="1600" dirty="0"/>
              <a:t>Ťaží sa nízkou intenzitou, vo výške bežného prírastku za ťažbový interval</a:t>
            </a:r>
          </a:p>
          <a:p>
            <a:pPr lvl="0"/>
            <a:r>
              <a:rPr lang="sk-SK" sz="1600" dirty="0"/>
              <a:t>Podporujú sa cieľové stromy</a:t>
            </a:r>
          </a:p>
          <a:p>
            <a:pPr lvl="0"/>
            <a:r>
              <a:rPr lang="sk-SK" sz="1600" dirty="0"/>
              <a:t>Využíva sa kombinovaný výber s uprednostnením kladného výberu </a:t>
            </a:r>
          </a:p>
          <a:p>
            <a:pPr lvl="0"/>
            <a:r>
              <a:rPr lang="sk-SK" sz="1600" dirty="0"/>
              <a:t>Ponechanie ťažbových zvyškov</a:t>
            </a:r>
          </a:p>
          <a:p>
            <a:pPr lvl="0"/>
            <a:r>
              <a:rPr lang="sk-SK" sz="1600" dirty="0"/>
              <a:t>Primerané stavy zveri aby nedochádzalo k poškodeniu PZ, hlavne málo zastúpených drevín</a:t>
            </a:r>
          </a:p>
          <a:p>
            <a:pPr lvl="0"/>
            <a:r>
              <a:rPr lang="sk-SK" sz="1600" dirty="0"/>
              <a:t>Prírodne ochranárske hľadiská sú akceptované pri pestovaní lesa</a:t>
            </a:r>
          </a:p>
          <a:p>
            <a:pPr lvl="0"/>
            <a:r>
              <a:rPr lang="sk-SK" sz="1600" dirty="0"/>
              <a:t>Vysoká osobná angažovanosť lesníka</a:t>
            </a:r>
          </a:p>
          <a:p>
            <a:endParaRPr lang="sk-SK" dirty="0"/>
          </a:p>
        </p:txBody>
      </p:sp>
    </p:spTree>
    <p:extLst>
      <p:ext uri="{BB962C8B-B14F-4D97-AF65-F5344CB8AC3E}">
        <p14:creationId xmlns:p14="http://schemas.microsoft.com/office/powerpoint/2010/main" val="5527967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94677" y="5589240"/>
            <a:ext cx="4930709" cy="648072"/>
          </a:xfrm>
        </p:spPr>
        <p:txBody>
          <a:bodyPr/>
          <a:lstStyle/>
          <a:p>
            <a:r>
              <a:rPr lang="sk-SK" sz="1600" dirty="0"/>
              <a:t>JPRL 258a po </a:t>
            </a:r>
            <a:r>
              <a:rPr lang="sk-SK" sz="1600" dirty="0" err="1"/>
              <a:t>dorube</a:t>
            </a:r>
            <a:r>
              <a:rPr lang="sk-SK" sz="1600" dirty="0"/>
              <a:t>, pohľad zhora</a:t>
            </a:r>
            <a:br>
              <a:rPr lang="sk-SK" sz="1600" dirty="0"/>
            </a:br>
            <a:endParaRPr lang="sk-SK" sz="1600" dirty="0"/>
          </a:p>
        </p:txBody>
      </p:sp>
      <p:pic>
        <p:nvPicPr>
          <p:cNvPr id="4" name="Picture 4" descr="C:\Users\Edo\Desktop\257\DSC_0056.JPG"/>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971600" y="580388"/>
            <a:ext cx="3384376" cy="4689112"/>
          </a:xfrm>
          <a:prstGeom prst="rect">
            <a:avLst/>
          </a:prstGeom>
          <a:noFill/>
          <a:extLst/>
        </p:spPr>
      </p:pic>
      <p:pic>
        <p:nvPicPr>
          <p:cNvPr id="5" name="Picture 3" descr="C:\Users\Edo\Desktop\257\DSC_0048.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4860032" y="620688"/>
            <a:ext cx="3384376" cy="4608512"/>
          </a:xfrm>
          <a:prstGeom prst="rect">
            <a:avLst/>
          </a:prstGeom>
          <a:noFill/>
          <a:extLst/>
        </p:spPr>
      </p:pic>
    </p:spTree>
    <p:extLst>
      <p:ext uri="{BB962C8B-B14F-4D97-AF65-F5344CB8AC3E}">
        <p14:creationId xmlns:p14="http://schemas.microsoft.com/office/powerpoint/2010/main" val="1512583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9672" y="476672"/>
            <a:ext cx="6226854" cy="924475"/>
          </a:xfrm>
        </p:spPr>
        <p:txBody>
          <a:bodyPr/>
          <a:lstStyle/>
          <a:p>
            <a:r>
              <a:rPr lang="sk-SK" sz="1600" b="1" dirty="0" smtClean="0"/>
              <a:t>Porovnanie PBOL s bežným pestovným postupom</a:t>
            </a:r>
            <a:endParaRPr lang="sk-SK" sz="1600" b="1" dirty="0"/>
          </a:p>
        </p:txBody>
      </p:sp>
      <p:pic>
        <p:nvPicPr>
          <p:cNvPr id="4" name="Zástupný symbol obsahu 3" descr="C:\edo\Pro silva\Konferencia 2014\257 porastové skupiny.bmp"/>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971600" y="1340768"/>
            <a:ext cx="7272808" cy="5040560"/>
          </a:xfrm>
          <a:prstGeom prst="rect">
            <a:avLst/>
          </a:prstGeom>
          <a:noFill/>
          <a:ln>
            <a:noFill/>
          </a:ln>
        </p:spPr>
      </p:pic>
    </p:spTree>
    <p:extLst>
      <p:ext uri="{BB962C8B-B14F-4D97-AF65-F5344CB8AC3E}">
        <p14:creationId xmlns:p14="http://schemas.microsoft.com/office/powerpoint/2010/main" val="31736975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09442" y="675725"/>
            <a:ext cx="7125113" cy="737052"/>
          </a:xfrm>
        </p:spPr>
        <p:txBody>
          <a:bodyPr/>
          <a:lstStyle/>
          <a:p>
            <a:r>
              <a:rPr lang="sk-SK" sz="1600" b="1" i="1" u="sng" dirty="0" err="1"/>
              <a:t>Prebudova</a:t>
            </a:r>
            <a:r>
              <a:rPr lang="sk-SK" sz="1600" b="1" i="1" u="sng" dirty="0"/>
              <a:t> porastov na TVP </a:t>
            </a:r>
            <a:r>
              <a:rPr lang="sk-SK" sz="1600" b="1" i="1" dirty="0"/>
              <a:t>JPRL 259 b 1</a:t>
            </a:r>
            <a:r>
              <a:rPr lang="sk-SK" sz="1600" dirty="0"/>
              <a:t/>
            </a:r>
            <a:br>
              <a:rPr lang="sk-SK" sz="1600" dirty="0"/>
            </a:br>
            <a:endParaRPr lang="sk-SK" sz="1600" dirty="0"/>
          </a:p>
        </p:txBody>
      </p:sp>
      <p:sp>
        <p:nvSpPr>
          <p:cNvPr id="3" name="Zástupný symbol obsahu 2"/>
          <p:cNvSpPr>
            <a:spLocks noGrp="1"/>
          </p:cNvSpPr>
          <p:nvPr>
            <p:ph idx="1"/>
          </p:nvPr>
        </p:nvSpPr>
        <p:spPr/>
        <p:txBody>
          <a:bodyPr>
            <a:normAutofit fontScale="92500"/>
          </a:bodyPr>
          <a:lstStyle/>
          <a:p>
            <a:pPr marL="0" indent="0">
              <a:buNone/>
            </a:pPr>
            <a:r>
              <a:rPr lang="sk-SK" sz="1700" dirty="0"/>
              <a:t>Nachádza sa v nadmorskej výške 770 –  845 m n. m., na severovýchodnej expozícii, priemerný sklon 20 %, HSLT 411 živné bučiny, obnovné zastúpenie </a:t>
            </a:r>
            <a:r>
              <a:rPr lang="sk-SK" sz="1700" dirty="0" err="1"/>
              <a:t>bk</a:t>
            </a:r>
            <a:r>
              <a:rPr lang="sk-SK" sz="1700" dirty="0"/>
              <a:t> 55%, </a:t>
            </a:r>
            <a:r>
              <a:rPr lang="sk-SK" sz="1700" dirty="0" err="1"/>
              <a:t>sm</a:t>
            </a:r>
            <a:r>
              <a:rPr lang="sk-SK" sz="1700" dirty="0"/>
              <a:t> 20%, </a:t>
            </a:r>
            <a:r>
              <a:rPr lang="sk-SK" sz="1700" dirty="0" err="1"/>
              <a:t>jd</a:t>
            </a:r>
            <a:r>
              <a:rPr lang="sk-SK" sz="1700" dirty="0"/>
              <a:t> 20%, </a:t>
            </a:r>
            <a:r>
              <a:rPr lang="sk-SK" sz="1700" dirty="0" err="1"/>
              <a:t>jh</a:t>
            </a:r>
            <a:r>
              <a:rPr lang="sk-SK" sz="1700" dirty="0"/>
              <a:t> 5%.</a:t>
            </a:r>
          </a:p>
          <a:p>
            <a:pPr marL="0" indent="0">
              <a:buNone/>
            </a:pPr>
            <a:r>
              <a:rPr lang="sk-SK" sz="1700" u="sng" dirty="0"/>
              <a:t>Údaje z platného </a:t>
            </a:r>
            <a:r>
              <a:rPr lang="sk-SK" sz="1700" u="sng" dirty="0" err="1"/>
              <a:t>PSoL</a:t>
            </a:r>
            <a:r>
              <a:rPr lang="sk-SK" sz="1700" u="sng" dirty="0"/>
              <a:t> (2009 – 2018):</a:t>
            </a:r>
            <a:endParaRPr lang="sk-SK" sz="1700" dirty="0"/>
          </a:p>
          <a:p>
            <a:pPr marL="0" indent="0">
              <a:buNone/>
            </a:pPr>
            <a:r>
              <a:rPr lang="sk-SK" sz="1700" dirty="0"/>
              <a:t>Výmera: 7,89 ha (1. </a:t>
            </a:r>
            <a:r>
              <a:rPr lang="sk-SK" sz="1700" dirty="0" err="1"/>
              <a:t>etáž</a:t>
            </a:r>
            <a:r>
              <a:rPr lang="sk-SK" sz="1700" dirty="0"/>
              <a:t> 4,91 ha, 2. </a:t>
            </a:r>
            <a:r>
              <a:rPr lang="sk-SK" sz="1700" dirty="0" err="1"/>
              <a:t>etáž</a:t>
            </a:r>
            <a:r>
              <a:rPr lang="sk-SK" sz="1700" dirty="0"/>
              <a:t> 2,98 ha), vek: 110 rokov, </a:t>
            </a:r>
            <a:r>
              <a:rPr lang="sk-SK" sz="1700" dirty="0" err="1"/>
              <a:t>zakmenenie</a:t>
            </a:r>
            <a:r>
              <a:rPr lang="sk-SK" sz="1700" dirty="0"/>
              <a:t>: 0,66</a:t>
            </a:r>
          </a:p>
          <a:p>
            <a:pPr marL="0" indent="0">
              <a:buNone/>
            </a:pPr>
            <a:r>
              <a:rPr lang="sk-SK" sz="1700" dirty="0"/>
              <a:t>Zastúpenie drevín: BK 16 %, SM 72 %, JD 7 %, JH 5 %.</a:t>
            </a:r>
          </a:p>
          <a:p>
            <a:pPr marL="0" indent="0">
              <a:buNone/>
            </a:pPr>
            <a:r>
              <a:rPr lang="sk-SK" sz="1700" dirty="0"/>
              <a:t>Celková zásoba: 3821 m</a:t>
            </a:r>
            <a:r>
              <a:rPr lang="sk-SK" sz="1700" baseline="30000" dirty="0"/>
              <a:t>3</a:t>
            </a:r>
            <a:r>
              <a:rPr lang="sk-SK" sz="1700" dirty="0"/>
              <a:t>, zásoba na 1 ha: 484 m</a:t>
            </a:r>
            <a:r>
              <a:rPr lang="sk-SK" sz="1700" baseline="30000" dirty="0"/>
              <a:t>3</a:t>
            </a:r>
            <a:r>
              <a:rPr lang="sk-SK" sz="1700" dirty="0"/>
              <a:t>.</a:t>
            </a:r>
          </a:p>
          <a:p>
            <a:pPr marL="0" indent="0">
              <a:buNone/>
            </a:pPr>
            <a:r>
              <a:rPr lang="sk-SK" sz="1700" dirty="0"/>
              <a:t>Predpis </a:t>
            </a:r>
            <a:r>
              <a:rPr lang="sk-SK" sz="1700" dirty="0" err="1"/>
              <a:t>PSoL</a:t>
            </a:r>
            <a:r>
              <a:rPr lang="sk-SK" sz="1700" dirty="0"/>
              <a:t>: obnova okrajovým </a:t>
            </a:r>
            <a:r>
              <a:rPr lang="sk-SK" sz="1700" dirty="0" err="1"/>
              <a:t>clonnými</a:t>
            </a:r>
            <a:r>
              <a:rPr lang="sk-SK" sz="1700" dirty="0"/>
              <a:t> rubom v pásoch šírky 2 výš. Por., ťažbová plocha 3,47 ha, predpis ťažby </a:t>
            </a:r>
            <a:r>
              <a:rPr lang="sk-SK" sz="1700" b="1" dirty="0"/>
              <a:t>2700 m</a:t>
            </a:r>
            <a:r>
              <a:rPr lang="sk-SK" sz="1700" b="1" baseline="30000" dirty="0"/>
              <a:t>3</a:t>
            </a:r>
            <a:r>
              <a:rPr lang="sk-SK" sz="1700" dirty="0"/>
              <a:t>. </a:t>
            </a:r>
          </a:p>
          <a:p>
            <a:pPr marL="0" indent="0">
              <a:buNone/>
            </a:pPr>
            <a:r>
              <a:rPr lang="sk-SK" sz="1700" u="sng" dirty="0"/>
              <a:t>Vykonané ťažbové zásahy:</a:t>
            </a:r>
            <a:endParaRPr lang="sk-SK" sz="1700" dirty="0"/>
          </a:p>
          <a:p>
            <a:pPr marL="0" indent="0">
              <a:buNone/>
            </a:pPr>
            <a:r>
              <a:rPr lang="sk-SK" sz="1700" b="1" dirty="0"/>
              <a:t>Celkom: 1309 m3 (49%), z toho 483 náhodná ťažba</a:t>
            </a:r>
            <a:endParaRPr lang="sk-SK" sz="1700" dirty="0"/>
          </a:p>
          <a:p>
            <a:endParaRPr lang="sk-SK" dirty="0"/>
          </a:p>
        </p:txBody>
      </p:sp>
    </p:spTree>
    <p:extLst>
      <p:ext uri="{BB962C8B-B14F-4D97-AF65-F5344CB8AC3E}">
        <p14:creationId xmlns:p14="http://schemas.microsoft.com/office/powerpoint/2010/main" val="3169694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20740" y="332656"/>
            <a:ext cx="7125113" cy="924475"/>
          </a:xfrm>
        </p:spPr>
        <p:txBody>
          <a:bodyPr/>
          <a:lstStyle/>
          <a:p>
            <a:r>
              <a:rPr lang="sk-SK" sz="1600" b="1" u="sng" dirty="0"/>
              <a:t>Zámer:</a:t>
            </a:r>
            <a:r>
              <a:rPr lang="sk-SK" sz="1600" dirty="0"/>
              <a:t> </a:t>
            </a:r>
            <a:r>
              <a:rPr lang="sk-SK" sz="1600" dirty="0" err="1"/>
              <a:t>prebudova</a:t>
            </a:r>
            <a:r>
              <a:rPr lang="sk-SK" sz="1600" dirty="0"/>
              <a:t> na TVP cez následný porast</a:t>
            </a:r>
            <a:br>
              <a:rPr lang="sk-SK" sz="1600" dirty="0"/>
            </a:br>
            <a:endParaRPr lang="sk-SK" sz="1600" dirty="0"/>
          </a:p>
        </p:txBody>
      </p:sp>
      <p:sp>
        <p:nvSpPr>
          <p:cNvPr id="3" name="Zástupný symbol obsahu 2"/>
          <p:cNvSpPr>
            <a:spLocks noGrp="1"/>
          </p:cNvSpPr>
          <p:nvPr>
            <p:ph idx="1"/>
          </p:nvPr>
        </p:nvSpPr>
        <p:spPr>
          <a:xfrm>
            <a:off x="827584" y="994194"/>
            <a:ext cx="7125112" cy="2880320"/>
          </a:xfrm>
        </p:spPr>
        <p:txBody>
          <a:bodyPr>
            <a:normAutofit lnSpcReduction="10000"/>
          </a:bodyPr>
          <a:lstStyle/>
          <a:p>
            <a:pPr marL="0" indent="0">
              <a:buNone/>
            </a:pPr>
            <a:r>
              <a:rPr lang="sk-SK" sz="1600" dirty="0"/>
              <a:t>JPRL </a:t>
            </a:r>
            <a:r>
              <a:rPr lang="sk-SK" sz="1600" i="1" dirty="0"/>
              <a:t>259 b</a:t>
            </a:r>
            <a:r>
              <a:rPr lang="sk-SK" sz="1600" dirty="0"/>
              <a:t> bol už pri zakladaní objektu vo fáze obnovy. Podľa predpisu </a:t>
            </a:r>
            <a:r>
              <a:rPr lang="sk-SK" sz="1600" dirty="0" err="1"/>
              <a:t>PSoL</a:t>
            </a:r>
            <a:r>
              <a:rPr lang="sk-SK" sz="1600" dirty="0"/>
              <a:t> bola navrhnutá obnova maloplošnými </a:t>
            </a:r>
            <a:r>
              <a:rPr lang="sk-SK" sz="1600" dirty="0" err="1"/>
              <a:t>clonnými</a:t>
            </a:r>
            <a:r>
              <a:rPr lang="sk-SK" sz="1600" dirty="0"/>
              <a:t> rubmi v pásoch. Z dôvodu terénnej dostupnosti a stavu porastu sa vyhodnotila ako vhodnejšia alternatíva </a:t>
            </a:r>
            <a:r>
              <a:rPr lang="sk-SK" sz="1600" dirty="0" err="1"/>
              <a:t>prebudova</a:t>
            </a:r>
            <a:r>
              <a:rPr lang="sk-SK" sz="1600" dirty="0"/>
              <a:t> na TVP pomocou následnej generácie. Vzhľadom na drevinovú skladbu buk – smrek – jedľa bol navrhnutý veľkoplošný </a:t>
            </a:r>
            <a:r>
              <a:rPr lang="sk-SK" sz="1600" dirty="0" err="1"/>
              <a:t>bádenský</a:t>
            </a:r>
            <a:r>
              <a:rPr lang="sk-SK" sz="1600" dirty="0"/>
              <a:t> </a:t>
            </a:r>
            <a:r>
              <a:rPr lang="sk-SK" sz="1600" dirty="0" err="1"/>
              <a:t>clonný</a:t>
            </a:r>
            <a:r>
              <a:rPr lang="sk-SK" sz="1600" dirty="0"/>
              <a:t> rub s </a:t>
            </a:r>
            <a:r>
              <a:rPr lang="sk-SK" sz="1600" dirty="0" smtClean="0"/>
              <a:t>obnovnou </a:t>
            </a:r>
            <a:r>
              <a:rPr lang="sk-SK" sz="1600" dirty="0"/>
              <a:t>dobou (30 – 40 rokov). Pri takto dlhej obnovnej dobe by mal následný porast vykazovať známky plošnej, vekovej i drevinovej diferenciácie. V prvej fáze </a:t>
            </a:r>
            <a:r>
              <a:rPr lang="sk-SK" sz="1600" dirty="0" err="1"/>
              <a:t>bádenského</a:t>
            </a:r>
            <a:r>
              <a:rPr lang="sk-SK" sz="1600" dirty="0"/>
              <a:t> </a:t>
            </a:r>
            <a:r>
              <a:rPr lang="sk-SK" sz="1600" dirty="0" err="1"/>
              <a:t>clonného</a:t>
            </a:r>
            <a:r>
              <a:rPr lang="sk-SK" sz="1600" dirty="0"/>
              <a:t> rubu boli odstránené jedince zdravotne poškodené a rubne zrelé stromy po kulminácii hodnotového prírastku s priemerom kmeňa nad 60 cm v d</a:t>
            </a:r>
            <a:r>
              <a:rPr lang="sk-SK" sz="1600" baseline="-25000" dirty="0"/>
              <a:t>1,3</a:t>
            </a:r>
            <a:r>
              <a:rPr lang="sk-SK" sz="1600" dirty="0"/>
              <a:t>. </a:t>
            </a:r>
          </a:p>
          <a:p>
            <a:endParaRPr lang="sk-SK" sz="1600" dirty="0"/>
          </a:p>
        </p:txBody>
      </p:sp>
      <p:pic>
        <p:nvPicPr>
          <p:cNvPr id="4" name="Obrázok 3" descr="C:\edo\Pro silva\2015\24.8.2015 Breziny\DSC_1162.JPG"/>
          <p:cNvPicPr/>
          <p:nvPr/>
        </p:nvPicPr>
        <p:blipFill>
          <a:blip r:embed="rId2" cstate="print">
            <a:extLst>
              <a:ext uri="{28A0092B-C50C-407E-A947-70E740481C1C}">
                <a14:useLocalDpi xmlns:a14="http://schemas.microsoft.com/office/drawing/2010/main"/>
              </a:ext>
            </a:extLst>
          </a:blip>
          <a:srcRect/>
          <a:stretch>
            <a:fillRect/>
          </a:stretch>
        </p:blipFill>
        <p:spPr bwMode="auto">
          <a:xfrm>
            <a:off x="971600" y="3717032"/>
            <a:ext cx="4296410" cy="2879725"/>
          </a:xfrm>
          <a:prstGeom prst="rect">
            <a:avLst/>
          </a:prstGeom>
          <a:noFill/>
          <a:ln>
            <a:noFill/>
          </a:ln>
        </p:spPr>
      </p:pic>
      <p:sp>
        <p:nvSpPr>
          <p:cNvPr id="5" name="Obdĺžnik 4"/>
          <p:cNvSpPr/>
          <p:nvPr/>
        </p:nvSpPr>
        <p:spPr>
          <a:xfrm>
            <a:off x="5580112" y="5055567"/>
            <a:ext cx="3563888" cy="584775"/>
          </a:xfrm>
          <a:prstGeom prst="rect">
            <a:avLst/>
          </a:prstGeom>
        </p:spPr>
        <p:txBody>
          <a:bodyPr wrap="square">
            <a:spAutoFit/>
          </a:bodyPr>
          <a:lstStyle/>
          <a:p>
            <a:r>
              <a:rPr lang="sk-SK" sz="1600" dirty="0"/>
              <a:t>Vzniknuté PZ buka lesného po výbere JPRL 259b</a:t>
            </a:r>
          </a:p>
        </p:txBody>
      </p:sp>
    </p:spTree>
    <p:extLst>
      <p:ext uri="{BB962C8B-B14F-4D97-AF65-F5344CB8AC3E}">
        <p14:creationId xmlns:p14="http://schemas.microsoft.com/office/powerpoint/2010/main" val="17517350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519642" y="4725144"/>
            <a:ext cx="3592232" cy="642398"/>
          </a:xfrm>
        </p:spPr>
        <p:txBody>
          <a:bodyPr/>
          <a:lstStyle/>
          <a:p>
            <a:r>
              <a:rPr lang="sk-SK" sz="1600" dirty="0"/>
              <a:t>PZ smreka obyčajného JPRL 243a</a:t>
            </a:r>
            <a:br>
              <a:rPr lang="sk-SK" sz="1600" dirty="0"/>
            </a:br>
            <a:endParaRPr lang="sk-SK" sz="1600" dirty="0"/>
          </a:p>
        </p:txBody>
      </p:sp>
      <p:pic>
        <p:nvPicPr>
          <p:cNvPr id="4" name="Zástupný symbol obsahu 3" descr="C:\edo\Pro silva\2015\9.4.2014 Breziny\DSC_0027.JPG"/>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1039741" y="620848"/>
            <a:ext cx="4320000" cy="2880000"/>
          </a:xfrm>
          <a:prstGeom prst="rect">
            <a:avLst/>
          </a:prstGeom>
          <a:noFill/>
          <a:ln>
            <a:noFill/>
          </a:ln>
        </p:spPr>
      </p:pic>
      <p:sp>
        <p:nvSpPr>
          <p:cNvPr id="5" name="Obdĺžnik 4"/>
          <p:cNvSpPr/>
          <p:nvPr/>
        </p:nvSpPr>
        <p:spPr>
          <a:xfrm>
            <a:off x="5519642" y="1772816"/>
            <a:ext cx="3168352" cy="584775"/>
          </a:xfrm>
          <a:prstGeom prst="rect">
            <a:avLst/>
          </a:prstGeom>
        </p:spPr>
        <p:txBody>
          <a:bodyPr wrap="square">
            <a:spAutoFit/>
          </a:bodyPr>
          <a:lstStyle/>
          <a:p>
            <a:r>
              <a:rPr lang="sk-SK" sz="1600" dirty="0"/>
              <a:t>Vystrihanie buka v prospech PZ jedle bielej  JPRL 244</a:t>
            </a:r>
          </a:p>
        </p:txBody>
      </p:sp>
      <p:pic>
        <p:nvPicPr>
          <p:cNvPr id="6" name="Obrázok 5" descr="C:\edo\Pro silva\2015\9.4.2014 Breziny\DSC_0019.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1043608" y="3789040"/>
            <a:ext cx="4320000" cy="2880000"/>
          </a:xfrm>
          <a:prstGeom prst="rect">
            <a:avLst/>
          </a:prstGeom>
          <a:noFill/>
          <a:ln>
            <a:noFill/>
          </a:ln>
        </p:spPr>
      </p:pic>
    </p:spTree>
    <p:extLst>
      <p:ext uri="{BB962C8B-B14F-4D97-AF65-F5344CB8AC3E}">
        <p14:creationId xmlns:p14="http://schemas.microsoft.com/office/powerpoint/2010/main" val="29051130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971600" y="2564904"/>
            <a:ext cx="7344816" cy="3240360"/>
          </a:xfrm>
          <a:ln w="57150">
            <a:solidFill>
              <a:schemeClr val="accent1"/>
            </a:solidFill>
          </a:ln>
        </p:spPr>
        <p:txBody>
          <a:bodyPr>
            <a:noAutofit/>
          </a:bodyPr>
          <a:lstStyle/>
          <a:p>
            <a:pPr marL="0" indent="0">
              <a:buNone/>
            </a:pPr>
            <a:endParaRPr lang="sk-SK" dirty="0">
              <a:solidFill>
                <a:srgbClr val="0070C0"/>
              </a:solidFill>
            </a:endParaRPr>
          </a:p>
          <a:p>
            <a:pPr>
              <a:buAutoNum type="arabicPeriod"/>
            </a:pPr>
            <a:r>
              <a:rPr lang="sk-SK" b="1" dirty="0" smtClean="0">
                <a:solidFill>
                  <a:srgbClr val="0070C0"/>
                </a:solidFill>
              </a:rPr>
              <a:t>Je </a:t>
            </a:r>
            <a:r>
              <a:rPr lang="sk-SK" b="1" dirty="0">
                <a:solidFill>
                  <a:srgbClr val="0070C0"/>
                </a:solidFill>
              </a:rPr>
              <a:t>podľa vás pomerný ukazovateľ  nákladovosti </a:t>
            </a:r>
            <a:r>
              <a:rPr lang="sk-SK" b="1" dirty="0" smtClean="0">
                <a:solidFill>
                  <a:srgbClr val="0070C0"/>
                </a:solidFill>
              </a:rPr>
              <a:t>  </a:t>
            </a:r>
          </a:p>
          <a:p>
            <a:pPr marL="0" indent="0">
              <a:buNone/>
            </a:pPr>
            <a:r>
              <a:rPr lang="sk-SK" b="1" dirty="0">
                <a:solidFill>
                  <a:srgbClr val="0070C0"/>
                </a:solidFill>
              </a:rPr>
              <a:t> </a:t>
            </a:r>
            <a:r>
              <a:rPr lang="sk-SK" b="1" dirty="0" smtClean="0">
                <a:solidFill>
                  <a:srgbClr val="0070C0"/>
                </a:solidFill>
              </a:rPr>
              <a:t>    </a:t>
            </a:r>
            <a:r>
              <a:rPr lang="sk-SK" b="1" dirty="0" err="1" smtClean="0">
                <a:solidFill>
                  <a:srgbClr val="0070C0"/>
                </a:solidFill>
              </a:rPr>
              <a:t>pestovnej</a:t>
            </a:r>
            <a:r>
              <a:rPr lang="sk-SK" b="1" dirty="0" smtClean="0">
                <a:solidFill>
                  <a:srgbClr val="0070C0"/>
                </a:solidFill>
              </a:rPr>
              <a:t> </a:t>
            </a:r>
            <a:r>
              <a:rPr lang="sk-SK" b="1" dirty="0">
                <a:solidFill>
                  <a:srgbClr val="0070C0"/>
                </a:solidFill>
              </a:rPr>
              <a:t>činnosti k ťažbe objektívny?</a:t>
            </a:r>
          </a:p>
          <a:p>
            <a:pPr>
              <a:buAutoNum type="arabicPeriod" startAt="2"/>
            </a:pPr>
            <a:r>
              <a:rPr lang="sk-SK" b="1" dirty="0" smtClean="0">
                <a:solidFill>
                  <a:srgbClr val="0070C0"/>
                </a:solidFill>
              </a:rPr>
              <a:t>Je </a:t>
            </a:r>
            <a:r>
              <a:rPr lang="sk-SK" b="1" dirty="0">
                <a:solidFill>
                  <a:srgbClr val="0070C0"/>
                </a:solidFill>
              </a:rPr>
              <a:t>možné považovať postup v lanovkových terénoch </a:t>
            </a:r>
            <a:endParaRPr lang="sk-SK" b="1" dirty="0" smtClean="0">
              <a:solidFill>
                <a:srgbClr val="0070C0"/>
              </a:solidFill>
            </a:endParaRPr>
          </a:p>
          <a:p>
            <a:pPr marL="0" indent="0">
              <a:buNone/>
            </a:pPr>
            <a:r>
              <a:rPr lang="sk-SK" b="1" dirty="0">
                <a:solidFill>
                  <a:srgbClr val="0070C0"/>
                </a:solidFill>
              </a:rPr>
              <a:t> </a:t>
            </a:r>
            <a:r>
              <a:rPr lang="sk-SK" b="1" dirty="0" smtClean="0">
                <a:solidFill>
                  <a:srgbClr val="0070C0"/>
                </a:solidFill>
              </a:rPr>
              <a:t>    použitý </a:t>
            </a:r>
            <a:r>
              <a:rPr lang="sk-SK" b="1" dirty="0">
                <a:solidFill>
                  <a:srgbClr val="0070C0"/>
                </a:solidFill>
              </a:rPr>
              <a:t>na MLBB s.r.o. za PBOL?</a:t>
            </a:r>
          </a:p>
          <a:p>
            <a:pPr>
              <a:buAutoNum type="arabicPeriod" startAt="3"/>
            </a:pPr>
            <a:r>
              <a:rPr lang="sk-SK" b="1" dirty="0" smtClean="0">
                <a:solidFill>
                  <a:srgbClr val="0070C0"/>
                </a:solidFill>
              </a:rPr>
              <a:t>Je </a:t>
            </a:r>
            <a:r>
              <a:rPr lang="sk-SK" b="1" dirty="0" err="1">
                <a:solidFill>
                  <a:srgbClr val="0070C0"/>
                </a:solidFill>
              </a:rPr>
              <a:t>štrukturalizačná</a:t>
            </a:r>
            <a:r>
              <a:rPr lang="sk-SK" b="1" dirty="0">
                <a:solidFill>
                  <a:srgbClr val="0070C0"/>
                </a:solidFill>
              </a:rPr>
              <a:t> prebierka v ihličnatých </a:t>
            </a:r>
            <a:r>
              <a:rPr lang="sk-SK" b="1" dirty="0" smtClean="0">
                <a:solidFill>
                  <a:srgbClr val="0070C0"/>
                </a:solidFill>
              </a:rPr>
              <a:t>  </a:t>
            </a:r>
          </a:p>
          <a:p>
            <a:pPr marL="0" indent="0">
              <a:buNone/>
            </a:pPr>
            <a:r>
              <a:rPr lang="sk-SK" b="1" dirty="0">
                <a:solidFill>
                  <a:srgbClr val="0070C0"/>
                </a:solidFill>
              </a:rPr>
              <a:t> </a:t>
            </a:r>
            <a:r>
              <a:rPr lang="sk-SK" b="1" dirty="0" smtClean="0">
                <a:solidFill>
                  <a:srgbClr val="0070C0"/>
                </a:solidFill>
              </a:rPr>
              <a:t>    porastoch </a:t>
            </a:r>
            <a:r>
              <a:rPr lang="sk-SK" b="1" dirty="0">
                <a:solidFill>
                  <a:srgbClr val="0070C0"/>
                </a:solidFill>
              </a:rPr>
              <a:t>potrebná ?</a:t>
            </a:r>
          </a:p>
          <a:p>
            <a:pPr marL="0" indent="0">
              <a:buNone/>
            </a:pPr>
            <a:r>
              <a:rPr lang="sk-SK" b="1" dirty="0" smtClean="0">
                <a:solidFill>
                  <a:schemeClr val="tx1"/>
                </a:solidFill>
              </a:rPr>
              <a:t>4.</a:t>
            </a:r>
            <a:r>
              <a:rPr lang="sk-SK" b="1" dirty="0" smtClean="0">
                <a:solidFill>
                  <a:srgbClr val="0070C0"/>
                </a:solidFill>
              </a:rPr>
              <a:t>  Je </a:t>
            </a:r>
            <a:r>
              <a:rPr lang="sk-SK" b="1" dirty="0">
                <a:solidFill>
                  <a:srgbClr val="0070C0"/>
                </a:solidFill>
              </a:rPr>
              <a:t>limitujúcim faktorom pre PBOL prítomnosť zveri?</a:t>
            </a:r>
          </a:p>
          <a:p>
            <a:endParaRPr lang="sk-SK" dirty="0"/>
          </a:p>
        </p:txBody>
      </p:sp>
      <p:sp>
        <p:nvSpPr>
          <p:cNvPr id="4" name="BlokTextu 3"/>
          <p:cNvSpPr txBox="1"/>
          <p:nvPr/>
        </p:nvSpPr>
        <p:spPr>
          <a:xfrm>
            <a:off x="755576" y="332656"/>
            <a:ext cx="7632848" cy="1938992"/>
          </a:xfrm>
          <a:prstGeom prst="rect">
            <a:avLst/>
          </a:prstGeom>
          <a:noFill/>
        </p:spPr>
        <p:txBody>
          <a:bodyPr wrap="square" rtlCol="0">
            <a:spAutoFit/>
          </a:bodyPr>
          <a:lstStyle/>
          <a:p>
            <a:pPr algn="ctr"/>
            <a:r>
              <a:rPr lang="sk-SK" sz="2400" b="1" dirty="0">
                <a:solidFill>
                  <a:srgbClr val="0070C0"/>
                </a:solidFill>
              </a:rPr>
              <a:t>Otázky k </a:t>
            </a:r>
            <a:r>
              <a:rPr lang="sk-SK" sz="2400" b="1" dirty="0" smtClean="0">
                <a:solidFill>
                  <a:srgbClr val="0070C0"/>
                </a:solidFill>
              </a:rPr>
              <a:t>časti</a:t>
            </a:r>
          </a:p>
          <a:p>
            <a:pPr algn="ctr"/>
            <a:r>
              <a:rPr lang="sk-SK" sz="2400" b="1" dirty="0" smtClean="0">
                <a:solidFill>
                  <a:srgbClr val="0070C0"/>
                </a:solidFill>
              </a:rPr>
              <a:t> </a:t>
            </a:r>
          </a:p>
          <a:p>
            <a:pPr marL="514350" indent="-514350" algn="ctr">
              <a:buAutoNum type="romanUcPeriod" startAt="2"/>
            </a:pPr>
            <a:r>
              <a:rPr lang="sk-SK" sz="2400" b="1" dirty="0" smtClean="0">
                <a:solidFill>
                  <a:srgbClr val="0070C0"/>
                </a:solidFill>
              </a:rPr>
              <a:t>Praktická </a:t>
            </a:r>
            <a:r>
              <a:rPr lang="sk-SK" sz="2400" b="1" dirty="0">
                <a:solidFill>
                  <a:srgbClr val="0070C0"/>
                </a:solidFill>
              </a:rPr>
              <a:t>aplikácia  prírode blízkeho pestovania lesa na </a:t>
            </a:r>
            <a:endParaRPr lang="sk-SK" sz="2400" b="1" dirty="0" smtClean="0">
              <a:solidFill>
                <a:srgbClr val="0070C0"/>
              </a:solidFill>
            </a:endParaRPr>
          </a:p>
          <a:p>
            <a:pPr algn="ctr"/>
            <a:r>
              <a:rPr lang="sk-SK" sz="2400" b="1" dirty="0" smtClean="0">
                <a:solidFill>
                  <a:srgbClr val="0070C0"/>
                </a:solidFill>
              </a:rPr>
              <a:t>Mestských </a:t>
            </a:r>
            <a:r>
              <a:rPr lang="sk-SK" sz="2400" b="1" dirty="0">
                <a:solidFill>
                  <a:srgbClr val="0070C0"/>
                </a:solidFill>
              </a:rPr>
              <a:t>lesoch Banská Bystrica s.r.o.</a:t>
            </a:r>
            <a:endParaRPr lang="sk-SK" sz="2400" dirty="0">
              <a:solidFill>
                <a:srgbClr val="0070C0"/>
              </a:solidFill>
            </a:endParaRPr>
          </a:p>
        </p:txBody>
      </p:sp>
    </p:spTree>
    <p:extLst>
      <p:ext uri="{BB962C8B-B14F-4D97-AF65-F5344CB8AC3E}">
        <p14:creationId xmlns:p14="http://schemas.microsoft.com/office/powerpoint/2010/main" val="10642558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675724"/>
            <a:ext cx="8280920" cy="924475"/>
          </a:xfrm>
        </p:spPr>
        <p:txBody>
          <a:bodyPr>
            <a:noAutofit/>
          </a:bodyPr>
          <a:lstStyle/>
          <a:p>
            <a:pPr lvl="0" algn="ctr"/>
            <a:r>
              <a:rPr lang="sk-SK" sz="2400" b="1" dirty="0" smtClean="0"/>
              <a:t>III. Ekosystémový </a:t>
            </a:r>
            <a:r>
              <a:rPr lang="sk-SK" sz="2400" b="1" dirty="0"/>
              <a:t>prístup k pestovaniu lesa</a:t>
            </a:r>
            <a:r>
              <a:rPr lang="sk-SK" sz="2400" dirty="0"/>
              <a:t/>
            </a:r>
            <a:br>
              <a:rPr lang="sk-SK" sz="2400" dirty="0"/>
            </a:br>
            <a:endParaRPr lang="sk-SK" sz="2400" b="1" dirty="0"/>
          </a:p>
        </p:txBody>
      </p:sp>
      <p:sp>
        <p:nvSpPr>
          <p:cNvPr id="3" name="Zástupný symbol obsahu 2"/>
          <p:cNvSpPr>
            <a:spLocks noGrp="1"/>
          </p:cNvSpPr>
          <p:nvPr>
            <p:ph idx="1"/>
          </p:nvPr>
        </p:nvSpPr>
        <p:spPr>
          <a:xfrm>
            <a:off x="1115616" y="1700808"/>
            <a:ext cx="6851104" cy="3629000"/>
          </a:xfrm>
        </p:spPr>
        <p:txBody>
          <a:bodyPr>
            <a:noAutofit/>
          </a:bodyPr>
          <a:lstStyle/>
          <a:p>
            <a:r>
              <a:rPr lang="sk-SK" sz="1600" dirty="0"/>
              <a:t>Náš prístup pri obhospodarovaní lesného majetku mesta je smerovaný nielen k prírode blízkemu spôsobu získavania drevnej hmoty, ale aj ku  vytváraniu podmienok pre prežívanie pestrej palety životných foriem ako rastlinnej, tak aj živočíšnej ríše. Našim cieľom je zanechať pre budúce generácie pestrý lesný ekosystém s vysokým stupňom biodiverzity, čo je samozrejme predpokladom pre zabezpečenie kvalitného životného prostredia pre človeka v budúcnosti.</a:t>
            </a:r>
          </a:p>
          <a:p>
            <a:r>
              <a:rPr lang="sk-SK" sz="1600" dirty="0"/>
              <a:t>Zrkadlom tejto pestrosti je výskyt množstva druhov chránených národnou, ale aj Európskou legislatívou.</a:t>
            </a:r>
          </a:p>
        </p:txBody>
      </p:sp>
    </p:spTree>
    <p:extLst>
      <p:ext uri="{BB962C8B-B14F-4D97-AF65-F5344CB8AC3E}">
        <p14:creationId xmlns:p14="http://schemas.microsoft.com/office/powerpoint/2010/main" val="33799639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z="1600" b="1" dirty="0"/>
              <a:t>Chránené územia MLBB s.r.o.</a:t>
            </a:r>
            <a:r>
              <a:rPr lang="sk-SK" sz="1600" dirty="0"/>
              <a:t/>
            </a:r>
            <a:br>
              <a:rPr lang="sk-SK" sz="1600" dirty="0"/>
            </a:br>
            <a:endParaRPr lang="sk-SK" sz="1600" dirty="0"/>
          </a:p>
        </p:txBody>
      </p:sp>
      <p:sp>
        <p:nvSpPr>
          <p:cNvPr id="3" name="Zástupný symbol obsahu 2"/>
          <p:cNvSpPr>
            <a:spLocks noGrp="1"/>
          </p:cNvSpPr>
          <p:nvPr>
            <p:ph idx="1"/>
          </p:nvPr>
        </p:nvSpPr>
        <p:spPr/>
        <p:txBody>
          <a:bodyPr>
            <a:normAutofit/>
          </a:bodyPr>
          <a:lstStyle/>
          <a:p>
            <a:pPr lvl="0"/>
            <a:r>
              <a:rPr lang="sk-SK" sz="1600" dirty="0"/>
              <a:t>Výmera LP – 7218 ha</a:t>
            </a:r>
          </a:p>
          <a:p>
            <a:pPr lvl="0"/>
            <a:r>
              <a:rPr lang="sk-SK" sz="1600" dirty="0"/>
              <a:t>CHVU 4550 ha</a:t>
            </a:r>
          </a:p>
          <a:p>
            <a:pPr lvl="0"/>
            <a:r>
              <a:rPr lang="sk-SK" sz="1600" dirty="0"/>
              <a:t>Biotopy európskeho významu (BEV) 80 %</a:t>
            </a:r>
          </a:p>
          <a:p>
            <a:pPr lvl="0"/>
            <a:r>
              <a:rPr lang="sk-SK" sz="1600" dirty="0"/>
              <a:t>ÚEV – veľkoplošné – NPVF – 3951 ha</a:t>
            </a:r>
          </a:p>
          <a:p>
            <a:pPr lvl="0"/>
            <a:r>
              <a:rPr lang="sk-SK" sz="1600" dirty="0"/>
              <a:t>            maloplošné -                  358 ha</a:t>
            </a:r>
          </a:p>
          <a:p>
            <a:r>
              <a:rPr lang="sk-SK" sz="1600" dirty="0"/>
              <a:t>Podiel chránených území 64 % (mimo BEV)</a:t>
            </a:r>
          </a:p>
          <a:p>
            <a:r>
              <a:rPr lang="pl-PL" sz="1600" dirty="0"/>
              <a:t>Celkom uhradená ujma za roky 1999 až 2017  </a:t>
            </a:r>
            <a:r>
              <a:rPr lang="sk-SK" sz="1600" dirty="0"/>
              <a:t>       </a:t>
            </a:r>
            <a:endParaRPr lang="sk-SK" sz="1600" dirty="0" smtClean="0"/>
          </a:p>
          <a:p>
            <a:pPr marL="0" indent="0">
              <a:buNone/>
            </a:pPr>
            <a:r>
              <a:rPr lang="sk-SK" sz="1600" b="1" dirty="0"/>
              <a:t> </a:t>
            </a:r>
            <a:r>
              <a:rPr lang="sk-SK" sz="1600" b="1" dirty="0" smtClean="0"/>
              <a:t>                       </a:t>
            </a:r>
            <a:r>
              <a:rPr lang="pl-PL" sz="1600" b="1" dirty="0" smtClean="0"/>
              <a:t> </a:t>
            </a:r>
            <a:r>
              <a:rPr lang="pl-PL" sz="1600" b="1" dirty="0"/>
              <a:t>561 193 €</a:t>
            </a:r>
            <a:endParaRPr lang="sk-SK" sz="1600" dirty="0"/>
          </a:p>
          <a:p>
            <a:endParaRPr lang="sk-SK" sz="1600" dirty="0"/>
          </a:p>
        </p:txBody>
      </p:sp>
    </p:spTree>
    <p:extLst>
      <p:ext uri="{BB962C8B-B14F-4D97-AF65-F5344CB8AC3E}">
        <p14:creationId xmlns:p14="http://schemas.microsoft.com/office/powerpoint/2010/main" val="32196155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116632"/>
            <a:ext cx="7125113" cy="924475"/>
          </a:xfrm>
        </p:spPr>
        <p:txBody>
          <a:bodyPr/>
          <a:lstStyle/>
          <a:p>
            <a:r>
              <a:rPr lang="sk-SK" sz="1600" b="1" dirty="0"/>
              <a:t>Zoznam chránených území</a:t>
            </a:r>
          </a:p>
        </p:txBody>
      </p:sp>
      <p:sp>
        <p:nvSpPr>
          <p:cNvPr id="3" name="Zástupný symbol obsahu 2"/>
          <p:cNvSpPr>
            <a:spLocks noGrp="1"/>
          </p:cNvSpPr>
          <p:nvPr>
            <p:ph idx="1"/>
          </p:nvPr>
        </p:nvSpPr>
        <p:spPr>
          <a:xfrm>
            <a:off x="323528" y="1807361"/>
            <a:ext cx="8568951" cy="4717983"/>
          </a:xfrm>
        </p:spPr>
        <p:txBody>
          <a:bodyPr>
            <a:noAutofit/>
          </a:bodyPr>
          <a:lstStyle/>
          <a:p>
            <a:pPr marL="0" indent="0">
              <a:buNone/>
            </a:pPr>
            <a:r>
              <a:rPr lang="sk-SK" sz="1200" b="1" dirty="0"/>
              <a:t>Maloplošné chránené územia:</a:t>
            </a:r>
          </a:p>
          <a:p>
            <a:r>
              <a:rPr lang="sk-SK" sz="1200" dirty="0"/>
              <a:t>CHA Krásno – výmera 127,91 ha, rok 1996,  4. stupeň ochrany , tetrov hlucháň – </a:t>
            </a:r>
            <a:r>
              <a:rPr lang="sk-SK" sz="1200" dirty="0" err="1"/>
              <a:t>Tetrao</a:t>
            </a:r>
            <a:r>
              <a:rPr lang="sk-SK" sz="1200" dirty="0"/>
              <a:t> </a:t>
            </a:r>
            <a:r>
              <a:rPr lang="sk-SK" sz="1200" dirty="0" err="1"/>
              <a:t>urogallus</a:t>
            </a:r>
            <a:r>
              <a:rPr lang="sk-SK" sz="1200" dirty="0"/>
              <a:t>, </a:t>
            </a:r>
          </a:p>
          <a:p>
            <a:pPr marL="0" indent="0">
              <a:buNone/>
            </a:pPr>
            <a:r>
              <a:rPr lang="sk-SK" sz="1200" dirty="0"/>
              <a:t>                                  v roku 2009 vyhlásené lesy osobitného určenia na ďalšej výmere 114,18 ha </a:t>
            </a:r>
          </a:p>
          <a:p>
            <a:r>
              <a:rPr lang="sk-SK" sz="1200" dirty="0"/>
              <a:t>NPR Harmanecká tisina – výmera 20,04 ha, rok 1949, 5. stupeň ochrany, tis obyčajný – </a:t>
            </a:r>
            <a:r>
              <a:rPr lang="sk-SK" sz="1200" dirty="0" err="1"/>
              <a:t>Taxus</a:t>
            </a:r>
            <a:r>
              <a:rPr lang="sk-SK" sz="1200" dirty="0"/>
              <a:t> </a:t>
            </a:r>
            <a:r>
              <a:rPr lang="sk-SK" sz="1200" dirty="0" err="1"/>
              <a:t>baccata</a:t>
            </a:r>
            <a:endParaRPr lang="sk-SK" sz="1200" dirty="0"/>
          </a:p>
          <a:p>
            <a:r>
              <a:rPr lang="sk-SK" sz="1200" dirty="0"/>
              <a:t>PR Harmanecký Hlboký jarok – výmera 50,33 ha,  rok 1998, 5. stupeň ochrany, tis obyčajný – </a:t>
            </a:r>
            <a:r>
              <a:rPr lang="sk-SK" sz="1200" dirty="0" err="1"/>
              <a:t>Taxus</a:t>
            </a:r>
            <a:r>
              <a:rPr lang="sk-SK" sz="1200" dirty="0"/>
              <a:t> </a:t>
            </a:r>
            <a:r>
              <a:rPr lang="sk-SK" sz="1200" dirty="0" err="1"/>
              <a:t>baccata</a:t>
            </a:r>
            <a:endParaRPr lang="sk-SK" sz="1200" dirty="0"/>
          </a:p>
          <a:p>
            <a:r>
              <a:rPr lang="sk-SK" sz="1200" dirty="0"/>
              <a:t>NPR </a:t>
            </a:r>
            <a:r>
              <a:rPr lang="sk-SK" sz="1200" dirty="0" err="1"/>
              <a:t>Svrčinník</a:t>
            </a:r>
            <a:r>
              <a:rPr lang="sk-SK" sz="1200" dirty="0"/>
              <a:t> - výmera 115,21 ha,  rok 2002, 5. stupeň ochrany, klimaxové lesy</a:t>
            </a:r>
          </a:p>
          <a:p>
            <a:r>
              <a:rPr lang="sk-SK" sz="1200" dirty="0"/>
              <a:t>PR </a:t>
            </a:r>
            <a:r>
              <a:rPr lang="sk-SK" sz="1200" dirty="0" err="1"/>
              <a:t>Pavelcovo</a:t>
            </a:r>
            <a:r>
              <a:rPr lang="sk-SK" sz="1200" dirty="0"/>
              <a:t> – výmera 28,65 ha, rok 1998, 4. stupeň ochrany, tis obyčajný – </a:t>
            </a:r>
            <a:r>
              <a:rPr lang="sk-SK" sz="1200" dirty="0" err="1"/>
              <a:t>Taxus</a:t>
            </a:r>
            <a:r>
              <a:rPr lang="sk-SK" sz="1200" dirty="0"/>
              <a:t> </a:t>
            </a:r>
            <a:r>
              <a:rPr lang="sk-SK" sz="1200" dirty="0" err="1"/>
              <a:t>baccata</a:t>
            </a:r>
            <a:endParaRPr lang="sk-SK" sz="1200" dirty="0"/>
          </a:p>
          <a:p>
            <a:r>
              <a:rPr lang="sk-SK" sz="1200" dirty="0"/>
              <a:t>CHA </a:t>
            </a:r>
            <a:r>
              <a:rPr lang="sk-SK" sz="1200" dirty="0" err="1"/>
              <a:t>Podlavické</a:t>
            </a:r>
            <a:r>
              <a:rPr lang="sk-SK" sz="1200" dirty="0"/>
              <a:t> výmole - výmera 26,77 ha, rok 1998, 4. stupeň ochrany, čeľaď </a:t>
            </a:r>
            <a:r>
              <a:rPr lang="sk-SK" sz="1200" dirty="0" err="1"/>
              <a:t>vstavačovité</a:t>
            </a:r>
            <a:endParaRPr lang="sk-SK" sz="1200" dirty="0"/>
          </a:p>
          <a:p>
            <a:r>
              <a:rPr lang="sk-SK" sz="1200" dirty="0"/>
              <a:t>PR </a:t>
            </a:r>
            <a:r>
              <a:rPr lang="sk-SK" sz="1200" dirty="0" err="1"/>
              <a:t>Uňadovo</a:t>
            </a:r>
            <a:r>
              <a:rPr lang="sk-SK" sz="1200" dirty="0"/>
              <a:t> - výmera 3,58 ha, rok 1988, 4. stupeň ochrany, tis obyčajný – </a:t>
            </a:r>
            <a:r>
              <a:rPr lang="sk-SK" sz="1200" dirty="0" err="1"/>
              <a:t>Taxus</a:t>
            </a:r>
            <a:r>
              <a:rPr lang="sk-SK" sz="1200" dirty="0"/>
              <a:t> </a:t>
            </a:r>
            <a:r>
              <a:rPr lang="sk-SK" sz="1200" dirty="0" err="1"/>
              <a:t>baccata</a:t>
            </a:r>
            <a:endParaRPr lang="sk-SK" sz="1200" dirty="0"/>
          </a:p>
          <a:p>
            <a:r>
              <a:rPr lang="sk-SK" sz="1200" dirty="0"/>
              <a:t>PR Stará kopa - výmera 4,53ha, rok 1997, 4. stupeň ochrany, dub plstnatý – </a:t>
            </a:r>
            <a:r>
              <a:rPr lang="sk-SK" sz="1200" dirty="0" err="1"/>
              <a:t>Quercus</a:t>
            </a:r>
            <a:r>
              <a:rPr lang="sk-SK" sz="1200" dirty="0"/>
              <a:t> </a:t>
            </a:r>
            <a:r>
              <a:rPr lang="sk-SK" sz="1200" dirty="0" err="1"/>
              <a:t>pubescens</a:t>
            </a:r>
            <a:endParaRPr lang="sk-SK" sz="1200" dirty="0"/>
          </a:p>
          <a:p>
            <a:r>
              <a:rPr lang="sk-SK" sz="1200" dirty="0"/>
              <a:t>Národná prírodná pamiatka Harmanecká jaskyňa s ochranným pásmom</a:t>
            </a:r>
          </a:p>
          <a:p>
            <a:pPr marL="0" indent="0">
              <a:buNone/>
            </a:pPr>
            <a:r>
              <a:rPr lang="sk-SK" sz="1200" b="1" dirty="0">
                <a:solidFill>
                  <a:schemeClr val="tx1"/>
                </a:solidFill>
              </a:rPr>
              <a:t>Celkom maloplošné chránené územia:    4.stupeň – 305,62, 5.stupeň -  185,58 ha, celkom    491,2 ha </a:t>
            </a:r>
          </a:p>
          <a:p>
            <a:pPr marL="0" indent="0">
              <a:buNone/>
            </a:pPr>
            <a:r>
              <a:rPr lang="sk-SK" sz="1200" b="1" dirty="0"/>
              <a:t>Veľkoplošné chránené územia:</a:t>
            </a:r>
          </a:p>
          <a:p>
            <a:r>
              <a:rPr lang="sk-SK" sz="1200" dirty="0"/>
              <a:t>NP Veľká Fatra – 2.stupeň – 637,75 ha, 3. stupeň 2122,34ha , celkom 2760,09 ha</a:t>
            </a:r>
          </a:p>
          <a:p>
            <a:r>
              <a:rPr lang="sk-SK" sz="1200" dirty="0"/>
              <a:t>CHVU Veľká Fatra – 4550,49 ha</a:t>
            </a:r>
          </a:p>
          <a:p>
            <a:pPr marL="0" indent="0">
              <a:buNone/>
            </a:pPr>
            <a:r>
              <a:rPr lang="sk-SK" sz="1200" dirty="0" err="1"/>
              <a:t>Prekryv</a:t>
            </a:r>
            <a:r>
              <a:rPr lang="sk-SK" sz="1200" dirty="0"/>
              <a:t> NP a CHVU je 100 %</a:t>
            </a:r>
          </a:p>
          <a:p>
            <a:pPr marL="0" indent="0">
              <a:buNone/>
            </a:pPr>
            <a:r>
              <a:rPr lang="sk-SK" sz="1200" b="1" dirty="0">
                <a:solidFill>
                  <a:schemeClr val="tx1"/>
                </a:solidFill>
              </a:rPr>
              <a:t>Celkom veľkoplošné chránené územia 4550,49 ha       </a:t>
            </a:r>
            <a:r>
              <a:rPr lang="sk-SK" sz="1200" b="1" dirty="0" smtClean="0">
                <a:solidFill>
                  <a:schemeClr val="tx1"/>
                </a:solidFill>
              </a:rPr>
              <a:t>64 </a:t>
            </a:r>
            <a:r>
              <a:rPr lang="sk-SK" sz="1200" b="1" dirty="0">
                <a:solidFill>
                  <a:schemeClr val="tx1"/>
                </a:solidFill>
              </a:rPr>
              <a:t>% z výmery LP</a:t>
            </a:r>
          </a:p>
          <a:p>
            <a:pPr marL="0" indent="0">
              <a:buNone/>
            </a:pPr>
            <a:r>
              <a:rPr lang="sk-SK" sz="1200" b="1" dirty="0">
                <a:solidFill>
                  <a:schemeClr val="tx1"/>
                </a:solidFill>
              </a:rPr>
              <a:t>Národná kultúrna pamiatka drevený vodný žľab pri Dolnom Harmanci v doline Rakytovo</a:t>
            </a:r>
          </a:p>
          <a:p>
            <a:pPr marL="0" indent="0">
              <a:buNone/>
            </a:pPr>
            <a:endParaRPr lang="sk-SK" sz="1200" dirty="0"/>
          </a:p>
          <a:p>
            <a:endParaRPr lang="sk-SK" sz="1200" dirty="0"/>
          </a:p>
        </p:txBody>
      </p:sp>
    </p:spTree>
    <p:extLst>
      <p:ext uri="{BB962C8B-B14F-4D97-AF65-F5344CB8AC3E}">
        <p14:creationId xmlns:p14="http://schemas.microsoft.com/office/powerpoint/2010/main" val="322619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476672"/>
            <a:ext cx="7125113" cy="924475"/>
          </a:xfrm>
        </p:spPr>
        <p:txBody>
          <a:bodyPr/>
          <a:lstStyle/>
          <a:p>
            <a:r>
              <a:rPr lang="sk-SK" sz="1600" b="1" dirty="0"/>
              <a:t>NARIADENIE VLÁDY Slovenskej republiky č. 75/2015 z 8. apríla 2015,</a:t>
            </a:r>
            <a:r>
              <a:rPr lang="sk-SK" sz="1600" dirty="0"/>
              <a:t/>
            </a:r>
            <a:br>
              <a:rPr lang="sk-SK" sz="1600" dirty="0"/>
            </a:br>
            <a:r>
              <a:rPr lang="sk-SK" sz="1600" b="1" dirty="0"/>
              <a:t>ktorým sa ustanovujú pravidlá poskytovania podpory v súvislosti s opatreniami programu rozvoja vidieka</a:t>
            </a:r>
            <a:r>
              <a:rPr lang="sk-SK" sz="1600" dirty="0"/>
              <a:t/>
            </a:r>
            <a:br>
              <a:rPr lang="sk-SK" sz="1600" dirty="0"/>
            </a:br>
            <a:endParaRPr lang="sk-SK" sz="1600" dirty="0"/>
          </a:p>
        </p:txBody>
      </p:sp>
      <p:sp>
        <p:nvSpPr>
          <p:cNvPr id="3" name="Zástupný symbol obsahu 2"/>
          <p:cNvSpPr>
            <a:spLocks noGrp="1"/>
          </p:cNvSpPr>
          <p:nvPr>
            <p:ph idx="1"/>
          </p:nvPr>
        </p:nvSpPr>
        <p:spPr>
          <a:xfrm>
            <a:off x="323528" y="2132856"/>
            <a:ext cx="8640959" cy="4051437"/>
          </a:xfrm>
        </p:spPr>
        <p:txBody>
          <a:bodyPr>
            <a:noAutofit/>
          </a:bodyPr>
          <a:lstStyle/>
          <a:p>
            <a:pPr marL="0" indent="0">
              <a:buNone/>
            </a:pPr>
            <a:r>
              <a:rPr lang="sk-SK" sz="1100" b="1" u="sng" dirty="0" smtClean="0"/>
              <a:t> Platba </a:t>
            </a:r>
            <a:r>
              <a:rPr lang="sk-SK" sz="1100" b="1" u="sng" dirty="0"/>
              <a:t>na lesnícko-environmentálne a klimatické služby a ochranu lesov</a:t>
            </a:r>
            <a:endParaRPr lang="sk-SK" sz="1100" dirty="0"/>
          </a:p>
          <a:p>
            <a:r>
              <a:rPr lang="sk-SK" sz="1100" b="1" u="sng" dirty="0"/>
              <a:t>§ 47	</a:t>
            </a:r>
            <a:endParaRPr lang="sk-SK" sz="1100" dirty="0"/>
          </a:p>
          <a:p>
            <a:r>
              <a:rPr lang="sk-SK" sz="1100" b="1" u="sng" dirty="0"/>
              <a:t>(1)	Platba na operáciu podľa § 47 ods. 1 písm. a) sa poskytne žiadateľovi o platbu, ktorý na plochách, na ktoré sa vzťahuje </a:t>
            </a:r>
            <a:r>
              <a:rPr lang="sk-SK" sz="1100" b="1" u="sng" dirty="0" smtClean="0"/>
              <a:t>záväzok</a:t>
            </a:r>
            <a:endParaRPr lang="sk-SK" sz="1100" dirty="0"/>
          </a:p>
          <a:p>
            <a:r>
              <a:rPr lang="sk-SK" sz="1100" u="sng" dirty="0"/>
              <a:t>a)	ponechá pri obnovnej ťažbe lesných porastov vo fáze </a:t>
            </a:r>
            <a:r>
              <a:rPr lang="sk-SK" sz="1100" u="sng" dirty="0" err="1"/>
              <a:t>dorubu</a:t>
            </a:r>
            <a:r>
              <a:rPr lang="sk-SK" sz="1100" u="sng" dirty="0"/>
              <a:t> </a:t>
            </a:r>
            <a:endParaRPr lang="sk-SK" sz="1100" dirty="0"/>
          </a:p>
          <a:p>
            <a:r>
              <a:rPr lang="sk-SK" sz="1100" u="sng" dirty="0"/>
              <a:t>1.	najmenej päť živých stojacich stromov na 1 ha s priemernou hrúbkou kmeňa hlavnej úrovne predmetného dielca,</a:t>
            </a:r>
            <a:endParaRPr lang="sk-SK" sz="1100" dirty="0"/>
          </a:p>
          <a:p>
            <a:r>
              <a:rPr lang="sk-SK" sz="1100" u="sng" dirty="0"/>
              <a:t>2.	v Chránenom vtáčom území </a:t>
            </a:r>
            <a:r>
              <a:rPr lang="sk-SK" sz="1100" u="sng" dirty="0" err="1"/>
              <a:t>Bukovské</a:t>
            </a:r>
            <a:r>
              <a:rPr lang="sk-SK" sz="1100" u="sng" dirty="0"/>
              <a:t> vrchy, Chránenom vtáčom území Košická kotlina a Chránenom vtáčom území </a:t>
            </a:r>
            <a:r>
              <a:rPr lang="sk-SK" sz="1100" u="sng" dirty="0" err="1"/>
              <a:t>Medzibodrožie</a:t>
            </a:r>
            <a:r>
              <a:rPr lang="sk-SK" sz="1100" u="sng" dirty="0"/>
              <a:t> najmenej osem živých stojacich stromov na 1 ha s priemernou hrúbkou kmeňa hlavnej úrovne predmetného dielca; medzi ponechanými živými jedincami stromov nesmú byť jedince Smreka obyčajného,</a:t>
            </a:r>
            <a:endParaRPr lang="sk-SK" sz="1100" dirty="0"/>
          </a:p>
          <a:p>
            <a:r>
              <a:rPr lang="sk-SK" sz="1100" u="sng" dirty="0"/>
              <a:t>b)	uplatňuje pri obnove lesných porastov len výberkový alebo účelový hospodársky spôsob, alebo len maloplošnú formu podrastového hospodárskeho spôsobu s výmerou obnovného prvku najviac do 1,5 ha so zameraním na zvýšenie odolnosti lesného porastu,</a:t>
            </a:r>
            <a:endParaRPr lang="sk-SK" sz="1100" dirty="0"/>
          </a:p>
          <a:p>
            <a:r>
              <a:rPr lang="sk-SK" sz="1100" u="sng" dirty="0"/>
              <a:t>c)	dosiahne pred </a:t>
            </a:r>
            <a:r>
              <a:rPr lang="sk-SK" sz="1100" u="sng" dirty="0" err="1"/>
              <a:t>dorubom</a:t>
            </a:r>
            <a:r>
              <a:rPr lang="sk-SK" sz="1100" u="sng" dirty="0"/>
              <a:t> prirodzenú obnovu drevín na minimálne 60 % obnovovanej plochy s výnimkou plôch vzniknutých náhodnými škodlivými činiteľmi,</a:t>
            </a:r>
            <a:endParaRPr lang="sk-SK" sz="1100" dirty="0"/>
          </a:p>
          <a:p>
            <a:r>
              <a:rPr lang="sk-SK" sz="1100" u="sng" dirty="0"/>
              <a:t>d)	ponechá časť pionierskych drevín na dožitie a neodstráni ich v rámci výchovných zásahov, ak ich zastúpenie nepresiahne 10 %,</a:t>
            </a:r>
            <a:endParaRPr lang="sk-SK" sz="1100" dirty="0"/>
          </a:p>
          <a:p>
            <a:r>
              <a:rPr lang="sk-SK" sz="1100" u="sng" dirty="0"/>
              <a:t>e)	neaplikuje prípravky na ochranu rastlín,</a:t>
            </a:r>
            <a:endParaRPr lang="sk-SK" sz="1100" dirty="0"/>
          </a:p>
          <a:p>
            <a:r>
              <a:rPr lang="sk-SK" sz="1100" u="sng" dirty="0"/>
              <a:t>f)	používa pri ťažbe biologicky odbúrateľný olej na mazanie reťazovej časti ťažbového stroja alebo motorovej píly,</a:t>
            </a:r>
            <a:endParaRPr lang="sk-SK" sz="1100" dirty="0"/>
          </a:p>
          <a:p>
            <a:r>
              <a:rPr lang="sk-SK" sz="1100" u="sng" dirty="0"/>
              <a:t>g)	využíva sortimentovú metódu pri približovaní dreva,</a:t>
            </a:r>
            <a:endParaRPr lang="sk-SK" sz="1100" dirty="0"/>
          </a:p>
          <a:p>
            <a:r>
              <a:rPr lang="sk-SK" sz="1100" u="sng" dirty="0"/>
              <a:t>h)	na hniezdnych lokalitách ohrozených druhov vtákov podľa § 47 ods. 3 nevykonáva lesohospodársku činnosť v čase od 16. februára do 31. augusta v trvaní spravidla päť mesiacov podľa jednotlivého druhu. </a:t>
            </a:r>
            <a:endParaRPr lang="sk-SK" sz="1100" dirty="0"/>
          </a:p>
          <a:p>
            <a:endParaRPr lang="sk-SK" sz="1100" dirty="0"/>
          </a:p>
        </p:txBody>
      </p:sp>
    </p:spTree>
    <p:extLst>
      <p:ext uri="{BB962C8B-B14F-4D97-AF65-F5344CB8AC3E}">
        <p14:creationId xmlns:p14="http://schemas.microsoft.com/office/powerpoint/2010/main" val="42474671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675725"/>
            <a:ext cx="7848872" cy="737052"/>
          </a:xfrm>
        </p:spPr>
        <p:txBody>
          <a:bodyPr/>
          <a:lstStyle/>
          <a:p>
            <a:r>
              <a:rPr lang="sk-SK" sz="1600" b="1" dirty="0"/>
              <a:t>Príručka pre prírode blízke obhospodarovanie lesa v územiach </a:t>
            </a:r>
            <a:r>
              <a:rPr lang="sk-SK" sz="1600" b="1" dirty="0" err="1"/>
              <a:t>Natura</a:t>
            </a:r>
            <a:r>
              <a:rPr lang="sk-SK" sz="1600" b="1" dirty="0"/>
              <a:t> 2000 a možnosti jeho finančnej podpory, SOPSR , 2016</a:t>
            </a:r>
            <a:br>
              <a:rPr lang="sk-SK" sz="1600" b="1" dirty="0"/>
            </a:br>
            <a:r>
              <a:rPr lang="sk-SK" sz="1600" b="1" dirty="0" smtClean="0"/>
              <a:t/>
            </a:r>
            <a:br>
              <a:rPr lang="sk-SK" sz="1600" b="1" dirty="0" smtClean="0"/>
            </a:br>
            <a:r>
              <a:rPr lang="sk-SK" sz="1400" b="1" dirty="0" smtClean="0"/>
              <a:t>http</a:t>
            </a:r>
            <a:r>
              <a:rPr lang="sk-SK" sz="1400" b="1" dirty="0"/>
              <a:t>://www.sopsr.sk/web/?cl=21</a:t>
            </a:r>
            <a:r>
              <a:rPr lang="sk-SK" sz="1600" dirty="0"/>
              <a:t/>
            </a:r>
            <a:br>
              <a:rPr lang="sk-SK" sz="1600" dirty="0"/>
            </a:br>
            <a:endParaRPr lang="sk-SK" sz="16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5" y="1628800"/>
            <a:ext cx="748883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468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971600" y="332656"/>
            <a:ext cx="7125112" cy="4051437"/>
          </a:xfrm>
        </p:spPr>
        <p:txBody>
          <a:bodyPr>
            <a:normAutofit fontScale="62500" lnSpcReduction="20000"/>
          </a:bodyPr>
          <a:lstStyle/>
          <a:p>
            <a:r>
              <a:rPr lang="sk-SK" u="sng" dirty="0"/>
              <a:t>(2)	Žiadateľ o platbu je povinný vykonať každoročne, počas trvania záväzku, najmenej jednu z činností uvedených v  odseku 1 písm. a) až d).</a:t>
            </a:r>
            <a:endParaRPr lang="sk-SK" dirty="0"/>
          </a:p>
          <a:p>
            <a:r>
              <a:rPr lang="sk-SK" u="sng" dirty="0"/>
              <a:t>(3)	Žiadateľ o platbu je povinný dodržiavať podmienky podľa odseku 1 písm. e) až h) počas celého trvania záväzku.</a:t>
            </a:r>
            <a:endParaRPr lang="sk-SK" dirty="0"/>
          </a:p>
          <a:p>
            <a:r>
              <a:rPr lang="sk-SK" u="sng" dirty="0"/>
              <a:t>(4)	Platba na operáciu podľa § 47 ods. 1 písm. a) sa poskytne žiadateľovi o platbu za celú výmeru jednotky priestorového rozdelenia lesa,31) na ktorej boli splnené povinnosti uvedené v odsekoch 2 a 3.</a:t>
            </a:r>
            <a:endParaRPr lang="sk-SK" dirty="0"/>
          </a:p>
          <a:p>
            <a:r>
              <a:rPr lang="sk-SK" u="sng" dirty="0"/>
              <a:t>§ 51	</a:t>
            </a:r>
            <a:endParaRPr lang="sk-SK" dirty="0"/>
          </a:p>
          <a:p>
            <a:r>
              <a:rPr lang="sk-SK" u="sng" dirty="0"/>
              <a:t>(1)	Platba na operáciu podľa § 47 ods. 1 písm. b) </a:t>
            </a:r>
            <a:r>
              <a:rPr lang="sk-SK" b="1" u="sng" dirty="0"/>
              <a:t>záväzky v územiach európskeho významu</a:t>
            </a:r>
            <a:r>
              <a:rPr lang="sk-SK" u="sng" dirty="0"/>
              <a:t> sa poskytne žiadateľovi o platbu, ktorý na plochách, na ktoré sa vzťahuje záväzok podľa §50 a) až g)</a:t>
            </a:r>
            <a:endParaRPr lang="sk-SK" dirty="0"/>
          </a:p>
          <a:p>
            <a:r>
              <a:rPr lang="sk-SK" u="sng" dirty="0"/>
              <a:t> (2)	Žiadateľ o platbu je povinný vykonať každoročne, počas trvania záväzku, najmenej jednu z činností uvedených v odseku 1 písm. a) až d).</a:t>
            </a:r>
            <a:endParaRPr lang="sk-SK" dirty="0"/>
          </a:p>
          <a:p>
            <a:r>
              <a:rPr lang="sk-SK" u="sng" dirty="0"/>
              <a:t>(3)	Žiadateľ o platbu je povinný dodržiavať podmienky podľa odseku 1 písm. e) až g) počas celého trvania záväzku.</a:t>
            </a:r>
            <a:endParaRPr lang="sk-SK" dirty="0"/>
          </a:p>
          <a:p>
            <a:r>
              <a:rPr lang="sk-SK" u="sng" dirty="0"/>
              <a:t>§ 52	</a:t>
            </a:r>
            <a:endParaRPr lang="sk-SK" dirty="0"/>
          </a:p>
          <a:p>
            <a:r>
              <a:rPr lang="sk-SK" u="sng" dirty="0"/>
              <a:t>(1)	Platba na operáciu podľa § 47 ods. 1 písm. b) sa poskytne žiadateľovi o platbu za celú výmeru jednotky priestorového rozdelenia lesa,31) na ktorej bola splnené povinnosť uvedená v odsekoch 2 a </a:t>
            </a:r>
            <a:endParaRPr lang="sk-SK" dirty="0"/>
          </a:p>
          <a:p>
            <a:r>
              <a:rPr lang="sk-SK" dirty="0"/>
              <a:t> </a:t>
            </a:r>
          </a:p>
          <a:p>
            <a:endParaRPr lang="sk-SK" dirty="0"/>
          </a:p>
        </p:txBody>
      </p:sp>
      <p:graphicFrame>
        <p:nvGraphicFramePr>
          <p:cNvPr id="4" name="Tabuľka 3"/>
          <p:cNvGraphicFramePr>
            <a:graphicFrameLocks noGrp="1"/>
          </p:cNvGraphicFramePr>
          <p:nvPr>
            <p:extLst>
              <p:ext uri="{D42A27DB-BD31-4B8C-83A1-F6EECF244321}">
                <p14:modId xmlns:p14="http://schemas.microsoft.com/office/powerpoint/2010/main" val="3247799803"/>
              </p:ext>
            </p:extLst>
          </p:nvPr>
        </p:nvGraphicFramePr>
        <p:xfrm>
          <a:off x="1115615" y="4077075"/>
          <a:ext cx="6696745" cy="2242935"/>
        </p:xfrm>
        <a:graphic>
          <a:graphicData uri="http://schemas.openxmlformats.org/drawingml/2006/table">
            <a:tbl>
              <a:tblPr firstRow="1" firstCol="1" bandRow="1"/>
              <a:tblGrid>
                <a:gridCol w="5320526"/>
                <a:gridCol w="796298"/>
                <a:gridCol w="579921"/>
              </a:tblGrid>
              <a:tr h="271124">
                <a:tc>
                  <a:txBody>
                    <a:bodyPr/>
                    <a:lstStyle/>
                    <a:p>
                      <a:pPr algn="l">
                        <a:lnSpc>
                          <a:spcPct val="115000"/>
                        </a:lnSpc>
                        <a:spcAft>
                          <a:spcPts val="0"/>
                        </a:spcAft>
                      </a:pPr>
                      <a:r>
                        <a:rPr lang="sk-SK" sz="1100" dirty="0">
                          <a:solidFill>
                            <a:srgbClr val="000000"/>
                          </a:solidFill>
                          <a:effectLst/>
                          <a:latin typeface="Calibri"/>
                          <a:ea typeface="Times New Roman"/>
                          <a:cs typeface="Times New Roman"/>
                        </a:rPr>
                        <a:t>Lesnícke environmentálne </a:t>
                      </a:r>
                      <a:r>
                        <a:rPr lang="sk-SK" sz="1100" dirty="0" smtClean="0">
                          <a:solidFill>
                            <a:srgbClr val="000000"/>
                          </a:solidFill>
                          <a:effectLst/>
                          <a:latin typeface="Calibri"/>
                          <a:ea typeface="Times New Roman"/>
                          <a:cs typeface="Times New Roman"/>
                        </a:rPr>
                        <a:t>platby MLBB s.r.o.</a:t>
                      </a:r>
                      <a:endParaRPr lang="sk-SK"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2009</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5362</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124">
                <a:tc>
                  <a:txBody>
                    <a:bodyPr/>
                    <a:lstStyle/>
                    <a:p>
                      <a:pPr algn="l">
                        <a:lnSpc>
                          <a:spcPct val="115000"/>
                        </a:lnSpc>
                        <a:spcAft>
                          <a:spcPts val="0"/>
                        </a:spcAft>
                      </a:pPr>
                      <a:r>
                        <a:rPr lang="sk-SK" sz="1100" dirty="0">
                          <a:solidFill>
                            <a:srgbClr val="000000"/>
                          </a:solidFill>
                          <a:effectLst/>
                          <a:latin typeface="Calibri"/>
                          <a:ea typeface="Times New Roman"/>
                          <a:cs typeface="Times New Roman"/>
                        </a:rPr>
                        <a:t>priama platba</a:t>
                      </a:r>
                      <a:endParaRPr lang="sk-SK"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2010</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9885</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124">
                <a:tc>
                  <a:txBody>
                    <a:bodyPr/>
                    <a:lstStyle/>
                    <a:p>
                      <a:pPr algn="l">
                        <a:lnSpc>
                          <a:spcPct val="115000"/>
                        </a:lnSpc>
                        <a:spcAft>
                          <a:spcPts val="0"/>
                        </a:spcAft>
                      </a:pPr>
                      <a:r>
                        <a:rPr lang="sk-SK" sz="1100" dirty="0">
                          <a:solidFill>
                            <a:srgbClr val="000000"/>
                          </a:solidFill>
                          <a:effectLst/>
                          <a:latin typeface="Calibri"/>
                          <a:ea typeface="Times New Roman"/>
                          <a:cs typeface="Times New Roman"/>
                        </a:rPr>
                        <a:t> </a:t>
                      </a:r>
                      <a:endParaRPr lang="sk-SK"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2011</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9853</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124">
                <a:tc>
                  <a:txBody>
                    <a:bodyPr/>
                    <a:lstStyle/>
                    <a:p>
                      <a:pPr algn="l">
                        <a:lnSpc>
                          <a:spcPct val="115000"/>
                        </a:lnSpc>
                        <a:spcAft>
                          <a:spcPts val="0"/>
                        </a:spcAft>
                      </a:pPr>
                      <a:r>
                        <a:rPr lang="sk-SK" sz="1100">
                          <a:solidFill>
                            <a:srgbClr val="000000"/>
                          </a:solidFill>
                          <a:effectLst/>
                          <a:latin typeface="Calibri"/>
                          <a:ea typeface="Times New Roman"/>
                          <a:cs typeface="Times New Roman"/>
                        </a:rPr>
                        <a:t> </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2012</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10944</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124">
                <a:tc>
                  <a:txBody>
                    <a:bodyPr/>
                    <a:lstStyle/>
                    <a:p>
                      <a:pPr algn="l">
                        <a:lnSpc>
                          <a:spcPct val="115000"/>
                        </a:lnSpc>
                        <a:spcAft>
                          <a:spcPts val="0"/>
                        </a:spcAft>
                      </a:pPr>
                      <a:r>
                        <a:rPr lang="sk-SK" sz="1100">
                          <a:solidFill>
                            <a:srgbClr val="000000"/>
                          </a:solidFill>
                          <a:effectLst/>
                          <a:latin typeface="Calibri"/>
                          <a:ea typeface="Times New Roman"/>
                          <a:cs typeface="Times New Roman"/>
                        </a:rPr>
                        <a:t> </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2013</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9859</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124">
                <a:tc>
                  <a:txBody>
                    <a:bodyPr/>
                    <a:lstStyle/>
                    <a:p>
                      <a:pPr algn="l">
                        <a:lnSpc>
                          <a:spcPct val="115000"/>
                        </a:lnSpc>
                        <a:spcAft>
                          <a:spcPts val="0"/>
                        </a:spcAft>
                      </a:pPr>
                      <a:r>
                        <a:rPr lang="sk-SK" sz="1100">
                          <a:solidFill>
                            <a:srgbClr val="000000"/>
                          </a:solidFill>
                          <a:effectLst/>
                          <a:latin typeface="Calibri"/>
                          <a:ea typeface="Times New Roman"/>
                          <a:cs typeface="Times New Roman"/>
                        </a:rPr>
                        <a:t> </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2014</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6498</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1124">
                <a:tc>
                  <a:txBody>
                    <a:bodyPr/>
                    <a:lstStyle/>
                    <a:p>
                      <a:pPr algn="l">
                        <a:lnSpc>
                          <a:spcPct val="115000"/>
                        </a:lnSpc>
                        <a:spcAft>
                          <a:spcPts val="0"/>
                        </a:spcAft>
                      </a:pPr>
                      <a:r>
                        <a:rPr lang="sk-SK" sz="1100">
                          <a:solidFill>
                            <a:srgbClr val="000000"/>
                          </a:solidFill>
                          <a:effectLst/>
                          <a:latin typeface="Calibri"/>
                          <a:ea typeface="Times New Roman"/>
                          <a:cs typeface="Times New Roman"/>
                        </a:rPr>
                        <a:t> </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2015</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sk-SK" sz="1100">
                          <a:solidFill>
                            <a:srgbClr val="000000"/>
                          </a:solidFill>
                          <a:effectLst/>
                          <a:latin typeface="Calibri"/>
                          <a:ea typeface="Times New Roman"/>
                          <a:cs typeface="Times New Roman"/>
                        </a:rPr>
                        <a:t>32081</a:t>
                      </a:r>
                      <a:endParaRPr lang="sk-SK" sz="110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5067">
                <a:tc>
                  <a:txBody>
                    <a:bodyPr/>
                    <a:lstStyle/>
                    <a:p>
                      <a:pPr marL="466725" algn="just">
                        <a:lnSpc>
                          <a:spcPct val="115000"/>
                        </a:lnSpc>
                        <a:spcAft>
                          <a:spcPts val="0"/>
                        </a:spcAft>
                      </a:pPr>
                      <a:r>
                        <a:rPr lang="sk-SK" sz="1400" b="1">
                          <a:effectLst/>
                          <a:latin typeface="Calibri"/>
                          <a:ea typeface="Calibri"/>
                          <a:cs typeface="Times New Roman"/>
                        </a:rPr>
                        <a:t> </a:t>
                      </a:r>
                      <a:endParaRPr lang="sk-SK" sz="1100">
                        <a:effectLst/>
                        <a:latin typeface="Calibri"/>
                        <a:ea typeface="Calibri"/>
                        <a:cs typeface="Times New Roman"/>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sk-SK" sz="1100" dirty="0">
                          <a:solidFill>
                            <a:srgbClr val="000000"/>
                          </a:solidFill>
                          <a:effectLst/>
                          <a:latin typeface="Calibri"/>
                          <a:ea typeface="Times New Roman"/>
                          <a:cs typeface="Times New Roman"/>
                        </a:rPr>
                        <a:t>2016</a:t>
                      </a:r>
                      <a:endParaRPr lang="sk-SK"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sk-SK" sz="1100" dirty="0">
                          <a:solidFill>
                            <a:srgbClr val="000000"/>
                          </a:solidFill>
                          <a:effectLst/>
                          <a:latin typeface="Calibri"/>
                          <a:ea typeface="Times New Roman"/>
                          <a:cs typeface="Times New Roman"/>
                        </a:rPr>
                        <a:t>40000</a:t>
                      </a:r>
                      <a:endParaRPr lang="sk-SK" sz="1100" dirty="0">
                        <a:effectLst/>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811766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330" y="1412776"/>
            <a:ext cx="7535089"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587" y="1412776"/>
            <a:ext cx="3291393" cy="491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Nadpis 1"/>
          <p:cNvSpPr>
            <a:spLocks noGrp="1"/>
          </p:cNvSpPr>
          <p:nvPr>
            <p:ph type="title"/>
          </p:nvPr>
        </p:nvSpPr>
        <p:spPr>
          <a:xfrm>
            <a:off x="973317" y="494311"/>
            <a:ext cx="7125113" cy="924475"/>
          </a:xfrm>
        </p:spPr>
        <p:txBody>
          <a:bodyPr/>
          <a:lstStyle/>
          <a:p>
            <a:pPr algn="ctr"/>
            <a:r>
              <a:rPr lang="sk-SK" b="1" dirty="0" smtClean="0"/>
              <a:t>Biodiverzita</a:t>
            </a:r>
            <a:r>
              <a:rPr lang="sk-SK" dirty="0" smtClean="0"/>
              <a:t> </a:t>
            </a:r>
            <a:endParaRPr lang="sk-SK" dirty="0"/>
          </a:p>
        </p:txBody>
      </p:sp>
      <p:pic>
        <p:nvPicPr>
          <p:cNvPr id="103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0985" y="1412776"/>
            <a:ext cx="5900737"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587" y="2514461"/>
            <a:ext cx="5900737"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a monitoring vtákov\foto\Sova dlhochvostá prášnica\sova dlhochvostá - kópia.JP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713874" y="2503076"/>
            <a:ext cx="1644000" cy="336353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a monitoring vtákov\foto\Kopie foto MV\dendrocopos leucotos vyrez Jav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329" y="3089322"/>
            <a:ext cx="2473393" cy="3332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 monitoring vtákov\foto\Kopie foto MV\Picoides tridactylus Okruhl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4558" y="1418786"/>
            <a:ext cx="2507992" cy="292572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329" y="1421954"/>
            <a:ext cx="5760000" cy="265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41722" y="3720550"/>
            <a:ext cx="5040000" cy="274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5874" y="2348975"/>
            <a:ext cx="6480000" cy="34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75874" y="1436662"/>
            <a:ext cx="6720000" cy="50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261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nodeType="afterEffect">
                                  <p:stCondLst>
                                    <p:cond delay="3000"/>
                                  </p:stCondLst>
                                  <p:childTnLst>
                                    <p:set>
                                      <p:cBhvr>
                                        <p:cTn id="9" dur="1" fill="hold">
                                          <p:stCondLst>
                                            <p:cond delay="0"/>
                                          </p:stCondLst>
                                        </p:cTn>
                                        <p:tgtEl>
                                          <p:spTgt spid="1033"/>
                                        </p:tgtEl>
                                        <p:attrNameLst>
                                          <p:attrName>style.visibility</p:attrName>
                                        </p:attrNameLst>
                                      </p:cBhvr>
                                      <p:to>
                                        <p:strVal val="visible"/>
                                      </p:to>
                                    </p:set>
                                  </p:childTnLst>
                                </p:cTn>
                              </p:par>
                            </p:childTnLst>
                          </p:cTn>
                        </p:par>
                        <p:par>
                          <p:cTn id="10" fill="hold">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1034"/>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nodeType="afterEffect">
                                  <p:stCondLst>
                                    <p:cond delay="3000"/>
                                  </p:stCondLst>
                                  <p:childTnLst>
                                    <p:set>
                                      <p:cBhvr>
                                        <p:cTn id="15" dur="1" fill="hold">
                                          <p:stCondLst>
                                            <p:cond delay="0"/>
                                          </p:stCondLst>
                                        </p:cTn>
                                        <p:tgtEl>
                                          <p:spTgt spid="1031"/>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nodeType="afterEffect">
                                  <p:stCondLst>
                                    <p:cond delay="3000"/>
                                  </p:stCondLst>
                                  <p:childTnLst>
                                    <p:set>
                                      <p:cBhvr>
                                        <p:cTn id="18" dur="1" fill="hold">
                                          <p:stCondLst>
                                            <p:cond delay="0"/>
                                          </p:stCondLst>
                                        </p:cTn>
                                        <p:tgtEl>
                                          <p:spTgt spid="1030"/>
                                        </p:tgtEl>
                                        <p:attrNameLst>
                                          <p:attrName>style.visibility</p:attrName>
                                        </p:attrNameLst>
                                      </p:cBhvr>
                                      <p:to>
                                        <p:strVal val="visible"/>
                                      </p:to>
                                    </p:set>
                                  </p:childTnLst>
                                </p:cTn>
                              </p:par>
                            </p:childTnLst>
                          </p:cTn>
                        </p:par>
                        <p:par>
                          <p:cTn id="19" fill="hold">
                            <p:stCondLst>
                              <p:cond delay="15000"/>
                            </p:stCondLst>
                            <p:childTnLst>
                              <p:par>
                                <p:cTn id="20" presetID="1" presetClass="entr" presetSubtype="0" fill="hold" nodeType="afterEffect">
                                  <p:stCondLst>
                                    <p:cond delay="3000"/>
                                  </p:stCondLst>
                                  <p:childTnLst>
                                    <p:set>
                                      <p:cBhvr>
                                        <p:cTn id="21" dur="1" fill="hold">
                                          <p:stCondLst>
                                            <p:cond delay="0"/>
                                          </p:stCondLst>
                                        </p:cTn>
                                        <p:tgtEl>
                                          <p:spTgt spid="1026"/>
                                        </p:tgtEl>
                                        <p:attrNameLst>
                                          <p:attrName>style.visibility</p:attrName>
                                        </p:attrNameLst>
                                      </p:cBhvr>
                                      <p:to>
                                        <p:strVal val="visible"/>
                                      </p:to>
                                    </p:set>
                                  </p:childTnLst>
                                </p:cTn>
                              </p:par>
                            </p:childTnLst>
                          </p:cTn>
                        </p:par>
                        <p:par>
                          <p:cTn id="22" fill="hold">
                            <p:stCondLst>
                              <p:cond delay="18000"/>
                            </p:stCondLst>
                            <p:childTnLst>
                              <p:par>
                                <p:cTn id="23" presetID="1" presetClass="entr" presetSubtype="0" fill="hold" nodeType="afterEffect">
                                  <p:stCondLst>
                                    <p:cond delay="3000"/>
                                  </p:stCondLst>
                                  <p:childTnLst>
                                    <p:set>
                                      <p:cBhvr>
                                        <p:cTn id="24" dur="1" fill="hold">
                                          <p:stCondLst>
                                            <p:cond delay="0"/>
                                          </p:stCondLst>
                                        </p:cTn>
                                        <p:tgtEl>
                                          <p:spTgt spid="1027"/>
                                        </p:tgtEl>
                                        <p:attrNameLst>
                                          <p:attrName>style.visibility</p:attrName>
                                        </p:attrNameLst>
                                      </p:cBhvr>
                                      <p:to>
                                        <p:strVal val="visible"/>
                                      </p:to>
                                    </p:set>
                                  </p:childTnLst>
                                </p:cTn>
                              </p:par>
                            </p:childTnLst>
                          </p:cTn>
                        </p:par>
                        <p:par>
                          <p:cTn id="25" fill="hold">
                            <p:stCondLst>
                              <p:cond delay="21000"/>
                            </p:stCondLst>
                            <p:childTnLst>
                              <p:par>
                                <p:cTn id="26" presetID="1" presetClass="entr" presetSubtype="0" fill="hold" nodeType="afterEffect">
                                  <p:stCondLst>
                                    <p:cond delay="300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24000"/>
                            </p:stCondLst>
                            <p:childTnLst>
                              <p:par>
                                <p:cTn id="29" presetID="1" presetClass="entr" presetSubtype="0" fill="hold" nodeType="afterEffect">
                                  <p:stCondLst>
                                    <p:cond delay="3000"/>
                                  </p:stCondLst>
                                  <p:childTnLst>
                                    <p:set>
                                      <p:cBhvr>
                                        <p:cTn id="30" dur="1" fill="hold">
                                          <p:stCondLst>
                                            <p:cond delay="0"/>
                                          </p:stCondLst>
                                        </p:cTn>
                                        <p:tgtEl>
                                          <p:spTgt spid="1029"/>
                                        </p:tgtEl>
                                        <p:attrNameLst>
                                          <p:attrName>style.visibility</p:attrName>
                                        </p:attrNameLst>
                                      </p:cBhvr>
                                      <p:to>
                                        <p:strVal val="visible"/>
                                      </p:to>
                                    </p:set>
                                  </p:childTnLst>
                                </p:cTn>
                              </p:par>
                            </p:childTnLst>
                          </p:cTn>
                        </p:par>
                        <p:par>
                          <p:cTn id="31" fill="hold">
                            <p:stCondLst>
                              <p:cond delay="27000"/>
                            </p:stCondLst>
                            <p:childTnLst>
                              <p:par>
                                <p:cTn id="32" presetID="1" presetClass="entr" presetSubtype="0" fill="hold" nodeType="afterEffect">
                                  <p:stCondLst>
                                    <p:cond delay="3000"/>
                                  </p:stCondLst>
                                  <p:childTnLst>
                                    <p:set>
                                      <p:cBhvr>
                                        <p:cTn id="33"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764704"/>
            <a:ext cx="8496944" cy="1356523"/>
          </a:xfrm>
        </p:spPr>
        <p:txBody>
          <a:bodyPr/>
          <a:lstStyle/>
          <a:p>
            <a:pPr algn="ctr"/>
            <a:r>
              <a:rPr lang="sk-SK" sz="2400" b="1" dirty="0">
                <a:solidFill>
                  <a:srgbClr val="0070C0"/>
                </a:solidFill>
              </a:rPr>
              <a:t>Otázky k časti </a:t>
            </a:r>
            <a:r>
              <a:rPr lang="sk-SK" sz="2400" b="1" dirty="0" smtClean="0">
                <a:solidFill>
                  <a:srgbClr val="0070C0"/>
                </a:solidFill>
              </a:rPr>
              <a:t/>
            </a:r>
            <a:br>
              <a:rPr lang="sk-SK" sz="2400" b="1" dirty="0" smtClean="0">
                <a:solidFill>
                  <a:srgbClr val="0070C0"/>
                </a:solidFill>
              </a:rPr>
            </a:br>
            <a:r>
              <a:rPr lang="sk-SK" sz="2400" b="1" dirty="0" smtClean="0">
                <a:solidFill>
                  <a:srgbClr val="0070C0"/>
                </a:solidFill>
              </a:rPr>
              <a:t/>
            </a:r>
            <a:br>
              <a:rPr lang="sk-SK" sz="2400" b="1" dirty="0" smtClean="0">
                <a:solidFill>
                  <a:srgbClr val="0070C0"/>
                </a:solidFill>
              </a:rPr>
            </a:br>
            <a:r>
              <a:rPr lang="sk-SK" sz="2400" b="1" dirty="0" smtClean="0">
                <a:solidFill>
                  <a:srgbClr val="0070C0"/>
                </a:solidFill>
              </a:rPr>
              <a:t>III</a:t>
            </a:r>
            <a:r>
              <a:rPr lang="sk-SK" sz="2400" b="1" dirty="0">
                <a:solidFill>
                  <a:srgbClr val="0070C0"/>
                </a:solidFill>
              </a:rPr>
              <a:t>. 	Ekosystémový prístup k pestovaniu lesa</a:t>
            </a:r>
            <a:r>
              <a:rPr lang="sk-SK" sz="2400" dirty="0">
                <a:solidFill>
                  <a:srgbClr val="0070C0"/>
                </a:solidFill>
              </a:rPr>
              <a:t/>
            </a:r>
            <a:br>
              <a:rPr lang="sk-SK" sz="2400" dirty="0">
                <a:solidFill>
                  <a:srgbClr val="0070C0"/>
                </a:solidFill>
              </a:rPr>
            </a:br>
            <a:r>
              <a:rPr lang="sk-SK" sz="2400" dirty="0">
                <a:solidFill>
                  <a:srgbClr val="0070C0"/>
                </a:solidFill>
              </a:rPr>
              <a:t> </a:t>
            </a:r>
            <a:br>
              <a:rPr lang="sk-SK" sz="2400" dirty="0">
                <a:solidFill>
                  <a:srgbClr val="0070C0"/>
                </a:solidFill>
              </a:rPr>
            </a:br>
            <a:endParaRPr lang="sk-SK" sz="2400" dirty="0">
              <a:solidFill>
                <a:srgbClr val="0070C0"/>
              </a:solidFill>
            </a:endParaRPr>
          </a:p>
        </p:txBody>
      </p:sp>
      <p:sp>
        <p:nvSpPr>
          <p:cNvPr id="3" name="Zástupný symbol obsahu 2"/>
          <p:cNvSpPr>
            <a:spLocks noGrp="1"/>
          </p:cNvSpPr>
          <p:nvPr>
            <p:ph idx="1"/>
          </p:nvPr>
        </p:nvSpPr>
        <p:spPr>
          <a:xfrm>
            <a:off x="683568" y="2204865"/>
            <a:ext cx="8064895" cy="3744416"/>
          </a:xfrm>
          <a:ln w="57150">
            <a:solidFill>
              <a:schemeClr val="accent1"/>
            </a:solidFill>
            <a:prstDash val="solid"/>
          </a:ln>
        </p:spPr>
        <p:txBody>
          <a:bodyPr/>
          <a:lstStyle/>
          <a:p>
            <a:pPr>
              <a:buAutoNum type="arabicPeriod"/>
            </a:pPr>
            <a:r>
              <a:rPr lang="sk-SK" dirty="0" smtClean="0">
                <a:solidFill>
                  <a:srgbClr val="0070C0"/>
                </a:solidFill>
              </a:rPr>
              <a:t>Je </a:t>
            </a:r>
            <a:r>
              <a:rPr lang="sk-SK" dirty="0">
                <a:solidFill>
                  <a:srgbClr val="0070C0"/>
                </a:solidFill>
              </a:rPr>
              <a:t>podľa vás ekosystémový prístup pri pestovaní lesa </a:t>
            </a:r>
            <a:r>
              <a:rPr lang="sk-SK" dirty="0" smtClean="0">
                <a:solidFill>
                  <a:srgbClr val="0070C0"/>
                </a:solidFill>
              </a:rPr>
              <a:t> </a:t>
            </a:r>
          </a:p>
          <a:p>
            <a:pPr marL="0" indent="0">
              <a:buNone/>
            </a:pPr>
            <a:r>
              <a:rPr lang="sk-SK" dirty="0">
                <a:solidFill>
                  <a:srgbClr val="0070C0"/>
                </a:solidFill>
              </a:rPr>
              <a:t> </a:t>
            </a:r>
            <a:r>
              <a:rPr lang="sk-SK" dirty="0" smtClean="0">
                <a:solidFill>
                  <a:srgbClr val="0070C0"/>
                </a:solidFill>
              </a:rPr>
              <a:t>    správny </a:t>
            </a:r>
            <a:r>
              <a:rPr lang="sk-SK" dirty="0">
                <a:solidFill>
                  <a:srgbClr val="0070C0"/>
                </a:solidFill>
              </a:rPr>
              <a:t>a potrebný?</a:t>
            </a:r>
          </a:p>
          <a:p>
            <a:pPr>
              <a:buAutoNum type="arabicPeriod" startAt="2"/>
            </a:pPr>
            <a:r>
              <a:rPr lang="sk-SK" dirty="0" smtClean="0">
                <a:solidFill>
                  <a:srgbClr val="0070C0"/>
                </a:solidFill>
              </a:rPr>
              <a:t>Myslíte </a:t>
            </a:r>
            <a:r>
              <a:rPr lang="sk-SK" dirty="0">
                <a:solidFill>
                  <a:srgbClr val="0070C0"/>
                </a:solidFill>
              </a:rPr>
              <a:t>si, že práca ochranárov (štátnych, neštátnych) </a:t>
            </a:r>
            <a:endParaRPr lang="sk-SK" dirty="0" smtClean="0">
              <a:solidFill>
                <a:srgbClr val="0070C0"/>
              </a:solidFill>
            </a:endParaRPr>
          </a:p>
          <a:p>
            <a:pPr marL="0" indent="0">
              <a:buNone/>
            </a:pPr>
            <a:r>
              <a:rPr lang="sk-SK" dirty="0">
                <a:solidFill>
                  <a:srgbClr val="0070C0"/>
                </a:solidFill>
              </a:rPr>
              <a:t> </a:t>
            </a:r>
            <a:r>
              <a:rPr lang="sk-SK" dirty="0" smtClean="0">
                <a:solidFill>
                  <a:srgbClr val="0070C0"/>
                </a:solidFill>
              </a:rPr>
              <a:t>   má </a:t>
            </a:r>
            <a:r>
              <a:rPr lang="sk-SK" dirty="0">
                <a:solidFill>
                  <a:srgbClr val="0070C0"/>
                </a:solidFill>
              </a:rPr>
              <a:t>zmysel ?</a:t>
            </a:r>
          </a:p>
          <a:p>
            <a:pPr>
              <a:buAutoNum type="arabicPeriod" startAt="3"/>
            </a:pPr>
            <a:r>
              <a:rPr lang="sk-SK" dirty="0" smtClean="0">
                <a:solidFill>
                  <a:srgbClr val="0070C0"/>
                </a:solidFill>
              </a:rPr>
              <a:t>Do </a:t>
            </a:r>
            <a:r>
              <a:rPr lang="sk-SK" dirty="0">
                <a:solidFill>
                  <a:srgbClr val="0070C0"/>
                </a:solidFill>
              </a:rPr>
              <a:t>akej mieri a v akých prípadoch by ste pripustili </a:t>
            </a:r>
            <a:endParaRPr lang="sk-SK" dirty="0" smtClean="0">
              <a:solidFill>
                <a:srgbClr val="0070C0"/>
              </a:solidFill>
            </a:endParaRPr>
          </a:p>
          <a:p>
            <a:pPr marL="0" indent="0">
              <a:buNone/>
            </a:pPr>
            <a:r>
              <a:rPr lang="sk-SK" dirty="0">
                <a:solidFill>
                  <a:srgbClr val="0070C0"/>
                </a:solidFill>
              </a:rPr>
              <a:t> </a:t>
            </a:r>
            <a:r>
              <a:rPr lang="sk-SK" dirty="0" smtClean="0">
                <a:solidFill>
                  <a:srgbClr val="0070C0"/>
                </a:solidFill>
              </a:rPr>
              <a:t>   zasahovanie </a:t>
            </a:r>
            <a:r>
              <a:rPr lang="sk-SK" dirty="0">
                <a:solidFill>
                  <a:srgbClr val="0070C0"/>
                </a:solidFill>
              </a:rPr>
              <a:t>verejnosti do spôsobu obhospodarovania lesa?</a:t>
            </a:r>
          </a:p>
          <a:p>
            <a:pPr>
              <a:buAutoNum type="arabicPeriod" startAt="4"/>
            </a:pPr>
            <a:r>
              <a:rPr lang="sk-SK" dirty="0" smtClean="0">
                <a:solidFill>
                  <a:srgbClr val="0070C0"/>
                </a:solidFill>
              </a:rPr>
              <a:t>Do </a:t>
            </a:r>
            <a:r>
              <a:rPr lang="sk-SK" dirty="0">
                <a:solidFill>
                  <a:srgbClr val="0070C0"/>
                </a:solidFill>
              </a:rPr>
              <a:t>akej mieri a v akých prípadoch by ste pripustili </a:t>
            </a:r>
            <a:endParaRPr lang="sk-SK" dirty="0" smtClean="0">
              <a:solidFill>
                <a:srgbClr val="0070C0"/>
              </a:solidFill>
            </a:endParaRPr>
          </a:p>
          <a:p>
            <a:pPr marL="0" indent="0">
              <a:buNone/>
            </a:pPr>
            <a:r>
              <a:rPr lang="sk-SK" dirty="0">
                <a:solidFill>
                  <a:srgbClr val="0070C0"/>
                </a:solidFill>
              </a:rPr>
              <a:t> </a:t>
            </a:r>
            <a:r>
              <a:rPr lang="sk-SK" dirty="0" smtClean="0">
                <a:solidFill>
                  <a:srgbClr val="0070C0"/>
                </a:solidFill>
              </a:rPr>
              <a:t>   zasahovanie </a:t>
            </a:r>
            <a:r>
              <a:rPr lang="sk-SK" dirty="0">
                <a:solidFill>
                  <a:srgbClr val="0070C0"/>
                </a:solidFill>
              </a:rPr>
              <a:t>ochranárov do spôsobu obhospodarovania lesa?</a:t>
            </a:r>
          </a:p>
          <a:p>
            <a:endParaRPr lang="sk-SK" dirty="0">
              <a:solidFill>
                <a:srgbClr val="0070C0"/>
              </a:solidFill>
            </a:endParaRPr>
          </a:p>
        </p:txBody>
      </p:sp>
      <p:sp>
        <p:nvSpPr>
          <p:cNvPr id="4" name="BlokTextu 3"/>
          <p:cNvSpPr txBox="1"/>
          <p:nvPr/>
        </p:nvSpPr>
        <p:spPr>
          <a:xfrm>
            <a:off x="755576" y="6165304"/>
            <a:ext cx="5184576" cy="369332"/>
          </a:xfrm>
          <a:prstGeom prst="rect">
            <a:avLst/>
          </a:prstGeom>
          <a:noFill/>
        </p:spPr>
        <p:txBody>
          <a:bodyPr wrap="square" rtlCol="0">
            <a:spAutoFit/>
          </a:bodyPr>
          <a:lstStyle/>
          <a:p>
            <a:r>
              <a:rPr lang="sk-SK" dirty="0" err="1" smtClean="0"/>
              <a:t>Foto</a:t>
            </a:r>
            <a:r>
              <a:rPr lang="sk-SK" dirty="0" smtClean="0"/>
              <a:t>: Eduard Apfel, Mária Apfelová</a:t>
            </a:r>
            <a:endParaRPr lang="sk-SK" dirty="0"/>
          </a:p>
        </p:txBody>
      </p:sp>
    </p:spTree>
    <p:extLst>
      <p:ext uri="{BB962C8B-B14F-4D97-AF65-F5344CB8AC3E}">
        <p14:creationId xmlns:p14="http://schemas.microsoft.com/office/powerpoint/2010/main" val="2054192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88640"/>
            <a:ext cx="8748464" cy="924475"/>
          </a:xfrm>
        </p:spPr>
        <p:txBody>
          <a:bodyPr/>
          <a:lstStyle/>
          <a:p>
            <a:pPr algn="ctr"/>
            <a:r>
              <a:rPr lang="sk-SK" sz="1600" b="1" dirty="0"/>
              <a:t>Nákladové porovnanie PBOL s bežným obhospodarovaním v nákladovosti.</a:t>
            </a:r>
            <a:r>
              <a:rPr lang="sk-SK" sz="1600" dirty="0"/>
              <a:t/>
            </a:r>
            <a:br>
              <a:rPr lang="sk-SK" sz="1600" dirty="0"/>
            </a:br>
            <a:r>
              <a:rPr lang="sk-SK" sz="1600" b="1" dirty="0"/>
              <a:t>Apfel a kol.</a:t>
            </a:r>
            <a:r>
              <a:rPr lang="sk-SK" sz="1600" dirty="0"/>
              <a:t/>
            </a:r>
            <a:br>
              <a:rPr lang="sk-SK" sz="1600" dirty="0"/>
            </a:br>
            <a:endParaRPr lang="sk-SK" sz="1600" dirty="0"/>
          </a:p>
        </p:txBody>
      </p:sp>
      <p:sp>
        <p:nvSpPr>
          <p:cNvPr id="3" name="Zástupný symbol obsahu 2"/>
          <p:cNvSpPr>
            <a:spLocks noGrp="1"/>
          </p:cNvSpPr>
          <p:nvPr>
            <p:ph idx="1"/>
          </p:nvPr>
        </p:nvSpPr>
        <p:spPr>
          <a:xfrm>
            <a:off x="899592" y="1412776"/>
            <a:ext cx="7272808" cy="4878070"/>
          </a:xfrm>
        </p:spPr>
        <p:txBody>
          <a:bodyPr>
            <a:noAutofit/>
          </a:bodyPr>
          <a:lstStyle/>
          <a:p>
            <a:pPr marL="0" indent="0">
              <a:lnSpc>
                <a:spcPct val="115000"/>
              </a:lnSpc>
              <a:spcAft>
                <a:spcPts val="1000"/>
              </a:spcAft>
              <a:buNone/>
            </a:pPr>
            <a:r>
              <a:rPr lang="sk-SK" sz="1600" dirty="0">
                <a:latin typeface="Calibri"/>
                <a:ea typeface="Calibri"/>
                <a:cs typeface="Times New Roman"/>
              </a:rPr>
              <a:t>	Zvýšené náklady možno zadefinovať v nasledovných oblastiach, pri čom ale jednoznačne sú celkové náklady za obdobie produkčného veku porastu nižšie v PBOL oproti bežnému obhospodarovaniu:</a:t>
            </a:r>
          </a:p>
          <a:p>
            <a:pPr lvl="0">
              <a:lnSpc>
                <a:spcPct val="115000"/>
              </a:lnSpc>
              <a:spcAft>
                <a:spcPts val="0"/>
              </a:spcAft>
              <a:buFont typeface="+mj-lt"/>
              <a:buAutoNum type="romanUcPeriod"/>
            </a:pPr>
            <a:r>
              <a:rPr lang="sk-SK" sz="1600" b="1" dirty="0">
                <a:latin typeface="Calibri"/>
                <a:ea typeface="Calibri"/>
                <a:cs typeface="Times New Roman"/>
              </a:rPr>
              <a:t>Pestovanie lesa </a:t>
            </a:r>
            <a:r>
              <a:rPr lang="sk-SK" sz="1600" dirty="0" smtClean="0">
                <a:latin typeface="Calibri"/>
                <a:ea typeface="Calibri"/>
                <a:cs typeface="Times New Roman"/>
              </a:rPr>
              <a:t> </a:t>
            </a:r>
            <a:endParaRPr lang="sk-SK" sz="1600" dirty="0">
              <a:latin typeface="Calibri"/>
              <a:ea typeface="Calibri"/>
              <a:cs typeface="Times New Roman"/>
            </a:endParaRPr>
          </a:p>
          <a:p>
            <a:pPr lvl="0">
              <a:lnSpc>
                <a:spcPct val="115000"/>
              </a:lnSpc>
              <a:spcAft>
                <a:spcPts val="0"/>
              </a:spcAft>
              <a:buFont typeface="+mj-lt"/>
              <a:buAutoNum type="arabicPeriod"/>
            </a:pPr>
            <a:r>
              <a:rPr lang="sk-SK" sz="1600" dirty="0">
                <a:latin typeface="Calibri"/>
                <a:ea typeface="Calibri"/>
                <a:cs typeface="Times New Roman"/>
              </a:rPr>
              <a:t>dosiahnutie zastúpenia cieľových drevín – zvýšené náklady spočívajú v umelom vnášaní drevín pri ktorých sa nedosiahol požadovaný podiel PZ na holine, ale aj v </a:t>
            </a:r>
            <a:r>
              <a:rPr lang="sk-SK" sz="1600" dirty="0" err="1">
                <a:latin typeface="Calibri"/>
                <a:ea typeface="Calibri"/>
                <a:cs typeface="Times New Roman"/>
              </a:rPr>
              <a:t>podsadbách</a:t>
            </a:r>
            <a:r>
              <a:rPr lang="sk-SK" sz="1600" dirty="0">
                <a:latin typeface="Calibri"/>
                <a:ea typeface="Calibri"/>
                <a:cs typeface="Times New Roman"/>
              </a:rPr>
              <a:t>. Zvýšenú podporu na prirodzené obnovovanie porastov hospodárskych drevín z ustupujúcim  zastúpením vo svojom prirodzenom areáli (DUB, JEDĹA + cenné listnáče +  ??? ... ..) . Maximálna podpora obnovy a trvalého zastúpenia  drevín ,, vzácnych“   – BREST, BREKYŇA, OSKORUŠA, LIMBA  + ???  .....</a:t>
            </a:r>
          </a:p>
          <a:p>
            <a:pPr lvl="0">
              <a:lnSpc>
                <a:spcPct val="115000"/>
              </a:lnSpc>
              <a:spcAft>
                <a:spcPts val="0"/>
              </a:spcAft>
              <a:buFont typeface="+mj-lt"/>
              <a:buAutoNum type="arabicPeriod"/>
            </a:pPr>
            <a:r>
              <a:rPr lang="sk-SK" sz="1600" dirty="0">
                <a:latin typeface="Calibri"/>
                <a:ea typeface="Calibri"/>
                <a:cs typeface="Times New Roman"/>
              </a:rPr>
              <a:t>ochrana  (oplôtkami, mechanická a chemická ochrana sadeníc) pri </a:t>
            </a:r>
            <a:r>
              <a:rPr lang="sk-SK" sz="1600" dirty="0" err="1">
                <a:latin typeface="Calibri"/>
                <a:ea typeface="Calibri"/>
                <a:cs typeface="Times New Roman"/>
              </a:rPr>
              <a:t>podsadbách</a:t>
            </a:r>
            <a:r>
              <a:rPr lang="sk-SK" sz="1600" dirty="0">
                <a:latin typeface="Calibri"/>
                <a:ea typeface="Calibri"/>
                <a:cs typeface="Times New Roman"/>
              </a:rPr>
              <a:t> a na odkrytej holine na zalesnenie. Realizuje sa samozrejme aj v rúbaňovom spôsobe, ale pri PBOL by bolo potrebné podporiť hlavne drevinovú pestrosť (biodiverzitu) </a:t>
            </a:r>
          </a:p>
          <a:p>
            <a:pPr lvl="0">
              <a:lnSpc>
                <a:spcPct val="115000"/>
              </a:lnSpc>
              <a:spcAft>
                <a:spcPts val="1000"/>
              </a:spcAft>
              <a:buFont typeface="+mj-lt"/>
              <a:buAutoNum type="arabicPeriod"/>
            </a:pPr>
            <a:r>
              <a:rPr lang="sk-SK" sz="1600" dirty="0">
                <a:latin typeface="Calibri"/>
                <a:ea typeface="Calibri"/>
                <a:cs typeface="Times New Roman"/>
              </a:rPr>
              <a:t>vyššie náklady pri vyznačovaní ťažby (réžia a farba)</a:t>
            </a:r>
          </a:p>
          <a:p>
            <a:endParaRPr lang="sk-SK" sz="1600" dirty="0"/>
          </a:p>
        </p:txBody>
      </p:sp>
    </p:spTree>
    <p:extLst>
      <p:ext uri="{BB962C8B-B14F-4D97-AF65-F5344CB8AC3E}">
        <p14:creationId xmlns:p14="http://schemas.microsoft.com/office/powerpoint/2010/main" val="1234290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043608" y="620688"/>
            <a:ext cx="7125112" cy="5904655"/>
          </a:xfrm>
        </p:spPr>
        <p:txBody>
          <a:bodyPr>
            <a:noAutofit/>
          </a:bodyPr>
          <a:lstStyle/>
          <a:p>
            <a:pPr marL="400050" lvl="0" indent="-400050">
              <a:lnSpc>
                <a:spcPct val="115000"/>
              </a:lnSpc>
              <a:spcAft>
                <a:spcPts val="0"/>
              </a:spcAft>
              <a:buFont typeface="+mj-lt"/>
              <a:buAutoNum type="romanUcPeriod" startAt="2"/>
            </a:pPr>
            <a:r>
              <a:rPr lang="sk-SK" sz="1600" b="1" dirty="0">
                <a:latin typeface="Calibri"/>
                <a:ea typeface="Calibri"/>
                <a:cs typeface="Times New Roman"/>
              </a:rPr>
              <a:t>Ťažbová činnosť </a:t>
            </a:r>
            <a:endParaRPr lang="sk-SK" sz="1600" dirty="0">
              <a:latin typeface="Calibri"/>
              <a:ea typeface="Calibri"/>
              <a:cs typeface="Times New Roman"/>
            </a:endParaRPr>
          </a:p>
          <a:p>
            <a:pPr lvl="0">
              <a:lnSpc>
                <a:spcPct val="115000"/>
              </a:lnSpc>
              <a:spcAft>
                <a:spcPts val="0"/>
              </a:spcAft>
              <a:buFont typeface="+mj-lt"/>
              <a:buAutoNum type="arabicPeriod"/>
            </a:pPr>
            <a:r>
              <a:rPr lang="sk-SK" sz="1600" dirty="0">
                <a:latin typeface="Calibri"/>
                <a:ea typeface="Calibri"/>
                <a:cs typeface="Times New Roman"/>
              </a:rPr>
              <a:t>Zvýšené náklady na komplexnú výrobu dreva (smerová stínka, </a:t>
            </a:r>
            <a:r>
              <a:rPr lang="sk-SK" sz="1600" dirty="0" err="1">
                <a:latin typeface="Calibri"/>
                <a:ea typeface="Calibri"/>
                <a:cs typeface="Times New Roman"/>
              </a:rPr>
              <a:t>rozrez</a:t>
            </a:r>
            <a:r>
              <a:rPr lang="sk-SK" sz="1600" dirty="0">
                <a:latin typeface="Calibri"/>
                <a:ea typeface="Calibri"/>
                <a:cs typeface="Times New Roman"/>
              </a:rPr>
              <a:t> v poraste, zákaz používania zberného lana, približovanie krátených sortimentov) cca o 15% oproti bežnej cene. V traktorových terénoch o cca 1 – 1,5 €/m3 a v lanovkových terénoch 2 - 3 €/m3</a:t>
            </a:r>
          </a:p>
          <a:p>
            <a:pPr lvl="0">
              <a:lnSpc>
                <a:spcPct val="115000"/>
              </a:lnSpc>
              <a:spcAft>
                <a:spcPts val="0"/>
              </a:spcAft>
              <a:buFont typeface="+mj-lt"/>
              <a:buAutoNum type="arabicPeriod"/>
            </a:pPr>
            <a:r>
              <a:rPr lang="sk-SK" sz="1600" dirty="0">
                <a:latin typeface="Calibri"/>
                <a:ea typeface="Calibri"/>
                <a:cs typeface="Times New Roman"/>
              </a:rPr>
              <a:t>Technologická príprava pracovísk – v terénoch kde je nutné linky vybudovať pomocou techniky (bager, buldozér). Nevyhnutné pre jemnejšie spôsoby hosp.</a:t>
            </a:r>
          </a:p>
          <a:p>
            <a:pPr lvl="0">
              <a:lnSpc>
                <a:spcPct val="115000"/>
              </a:lnSpc>
              <a:spcAft>
                <a:spcPts val="0"/>
              </a:spcAft>
              <a:buFont typeface="+mj-lt"/>
              <a:buAutoNum type="arabicPeriod"/>
            </a:pPr>
            <a:r>
              <a:rPr lang="sk-SK" sz="1600" dirty="0">
                <a:latin typeface="Calibri"/>
                <a:ea typeface="Calibri"/>
                <a:cs typeface="Times New Roman"/>
              </a:rPr>
              <a:t>Ujma (krátkodobá, v najbližších desaťročiach, nie z pohľadu dlhovekosti lesa) vzniká vlastníkovi dobrovoľným znížením ťažbovej intenzity aplikáciou prírode blízkych postupov pri predĺženej obnovnej dobe, čím sa vlastne oberá o zisk, ktorý by dosiahol pri intenzívnejšej ťažbe v rámci obvyklých obnovných dôb</a:t>
            </a:r>
          </a:p>
          <a:p>
            <a:pPr marL="400050" lvl="0" indent="-400050">
              <a:lnSpc>
                <a:spcPct val="115000"/>
              </a:lnSpc>
              <a:spcAft>
                <a:spcPts val="0"/>
              </a:spcAft>
              <a:buFont typeface="+mj-lt"/>
              <a:buAutoNum type="romanUcPeriod" startAt="3"/>
            </a:pPr>
            <a:r>
              <a:rPr lang="sk-SK" sz="1600" b="1" dirty="0">
                <a:latin typeface="Calibri"/>
                <a:ea typeface="Calibri"/>
                <a:cs typeface="Times New Roman"/>
              </a:rPr>
              <a:t>Režijné náklady  </a:t>
            </a:r>
            <a:endParaRPr lang="sk-SK" sz="1600" dirty="0">
              <a:latin typeface="Calibri"/>
              <a:ea typeface="Calibri"/>
              <a:cs typeface="Times New Roman"/>
            </a:endParaRPr>
          </a:p>
          <a:p>
            <a:pPr lvl="0">
              <a:lnSpc>
                <a:spcPct val="115000"/>
              </a:lnSpc>
              <a:spcAft>
                <a:spcPts val="0"/>
              </a:spcAft>
              <a:buFont typeface="+mj-lt"/>
              <a:buAutoNum type="arabicPeriod"/>
            </a:pPr>
            <a:r>
              <a:rPr lang="sk-SK" sz="1600" dirty="0">
                <a:latin typeface="Calibri"/>
                <a:ea typeface="Calibri"/>
                <a:cs typeface="Times New Roman"/>
              </a:rPr>
              <a:t>Vzdelávanie – účasť na odborných seminároch (doprava, ubytovanie, strava, účastnícky poplatok), odborná literatúra</a:t>
            </a:r>
          </a:p>
          <a:p>
            <a:pPr lvl="0">
              <a:lnSpc>
                <a:spcPct val="115000"/>
              </a:lnSpc>
              <a:spcAft>
                <a:spcPts val="0"/>
              </a:spcAft>
              <a:buFont typeface="+mj-lt"/>
              <a:buAutoNum type="arabicPeriod"/>
            </a:pPr>
            <a:r>
              <a:rPr lang="sk-SK" sz="1600" dirty="0">
                <a:latin typeface="Calibri"/>
                <a:ea typeface="Calibri"/>
                <a:cs typeface="Times New Roman"/>
              </a:rPr>
              <a:t>Najdôležitejší v tomto procese sú ľudia :   </a:t>
            </a:r>
            <a:r>
              <a:rPr lang="sk-SK" sz="1600" dirty="0" err="1">
                <a:latin typeface="Calibri"/>
                <a:ea typeface="Calibri"/>
                <a:cs typeface="Times New Roman"/>
              </a:rPr>
              <a:t>pilčík</a:t>
            </a:r>
            <a:r>
              <a:rPr lang="sk-SK" sz="1600" dirty="0">
                <a:latin typeface="Calibri"/>
                <a:ea typeface="Calibri"/>
                <a:cs typeface="Times New Roman"/>
              </a:rPr>
              <a:t>- traktorista- lesník – technik ťažby - OLH .  Ich vzdelanie, profesionalita, odbornosť,  vzťah k práci, motivácia. </a:t>
            </a:r>
          </a:p>
          <a:p>
            <a:pPr marL="457200">
              <a:lnSpc>
                <a:spcPct val="115000"/>
              </a:lnSpc>
              <a:spcAft>
                <a:spcPts val="0"/>
              </a:spcAft>
            </a:pPr>
            <a:r>
              <a:rPr lang="sk-SK" sz="1600" dirty="0">
                <a:latin typeface="Calibri"/>
                <a:ea typeface="Calibri"/>
                <a:cs typeface="Times New Roman"/>
              </a:rPr>
              <a:t>Tu je najväčší priestor na zmenu do </a:t>
            </a:r>
            <a:r>
              <a:rPr lang="sk-SK" sz="1600" dirty="0" smtClean="0">
                <a:latin typeface="Calibri"/>
                <a:ea typeface="Calibri"/>
                <a:cs typeface="Times New Roman"/>
              </a:rPr>
              <a:t>budúcnosti. </a:t>
            </a:r>
            <a:r>
              <a:rPr lang="sk-SK" sz="1600" dirty="0">
                <a:latin typeface="Calibri"/>
                <a:ea typeface="Calibri"/>
                <a:cs typeface="Times New Roman"/>
              </a:rPr>
              <a:t>Postaviť budúcnosť PBOL na pár nadšencoch je málo účinné riešenie. </a:t>
            </a:r>
          </a:p>
          <a:p>
            <a:pPr marL="457200">
              <a:lnSpc>
                <a:spcPct val="115000"/>
              </a:lnSpc>
              <a:spcAft>
                <a:spcPts val="1000"/>
              </a:spcAft>
            </a:pPr>
            <a:r>
              <a:rPr lang="sk-SK" sz="1600" dirty="0">
                <a:latin typeface="Calibri"/>
                <a:ea typeface="Calibri"/>
                <a:cs typeface="Times New Roman"/>
              </a:rPr>
              <a:t>Možno z celej podpory vlastníkovi fixne určiť % pre R a THP</a:t>
            </a:r>
            <a:r>
              <a:rPr lang="sk-SK" sz="1600" dirty="0" smtClean="0">
                <a:latin typeface="Calibri"/>
                <a:ea typeface="Calibri"/>
                <a:cs typeface="Times New Roman"/>
              </a:rPr>
              <a:t>.</a:t>
            </a:r>
            <a:endParaRPr lang="sk-SK" sz="1600" dirty="0">
              <a:latin typeface="Calibri"/>
              <a:ea typeface="Calibri"/>
              <a:cs typeface="Times New Roman"/>
            </a:endParaRPr>
          </a:p>
          <a:p>
            <a:endParaRPr lang="sk-SK" sz="1600" dirty="0"/>
          </a:p>
        </p:txBody>
      </p:sp>
    </p:spTree>
    <p:extLst>
      <p:ext uri="{BB962C8B-B14F-4D97-AF65-F5344CB8AC3E}">
        <p14:creationId xmlns:p14="http://schemas.microsoft.com/office/powerpoint/2010/main" val="4078653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5616" y="692696"/>
            <a:ext cx="7125113" cy="924475"/>
          </a:xfrm>
        </p:spPr>
        <p:txBody>
          <a:bodyPr/>
          <a:lstStyle/>
          <a:p>
            <a:r>
              <a:rPr lang="sk-SK" sz="1600" b="1" dirty="0" smtClean="0"/>
              <a:t>Publikácie porovnávajúce bežné postupy s PBOL</a:t>
            </a:r>
            <a:endParaRPr lang="sk-SK" sz="1600" b="1" dirty="0"/>
          </a:p>
        </p:txBody>
      </p:sp>
      <p:sp>
        <p:nvSpPr>
          <p:cNvPr id="3" name="Zástupný symbol obsahu 2"/>
          <p:cNvSpPr>
            <a:spLocks noGrp="1"/>
          </p:cNvSpPr>
          <p:nvPr>
            <p:ph idx="1"/>
          </p:nvPr>
        </p:nvSpPr>
        <p:spPr/>
        <p:txBody>
          <a:bodyPr>
            <a:normAutofit/>
          </a:bodyPr>
          <a:lstStyle/>
          <a:p>
            <a:r>
              <a:rPr lang="sk-SK" sz="1600" dirty="0" smtClean="0"/>
              <a:t>ŠOP SR </a:t>
            </a:r>
            <a:r>
              <a:rPr lang="sk-SK" sz="1600" dirty="0"/>
              <a:t>vydala v roku 2016 publikáciu autorov </a:t>
            </a:r>
            <a:r>
              <a:rPr lang="sk-SK" sz="1600" dirty="0" err="1"/>
              <a:t>Tomčík</a:t>
            </a:r>
            <a:r>
              <a:rPr lang="sk-SK" sz="1600" dirty="0"/>
              <a:t>, </a:t>
            </a:r>
            <a:r>
              <a:rPr lang="sk-SK" sz="1600" dirty="0" err="1"/>
              <a:t>Juleny</a:t>
            </a:r>
            <a:r>
              <a:rPr lang="sk-SK" sz="1600" dirty="0"/>
              <a:t>, Kovalčík a </a:t>
            </a:r>
            <a:r>
              <a:rPr lang="sk-SK" sz="1600" dirty="0" err="1"/>
              <a:t>Kulla</a:t>
            </a:r>
            <a:r>
              <a:rPr lang="sk-SK" sz="1600" dirty="0"/>
              <a:t> </a:t>
            </a:r>
            <a:r>
              <a:rPr lang="sk-SK" sz="1600" b="1" dirty="0"/>
              <a:t>Prírode blízke hospodárenie na príklade lesov Smolníckej osady a Veľkého Folkmaru</a:t>
            </a:r>
            <a:r>
              <a:rPr lang="sk-SK" sz="1600" dirty="0"/>
              <a:t> venované porovnaniu použitia rúbaňového spôsobu a výberkového spôsobu </a:t>
            </a:r>
            <a:r>
              <a:rPr lang="sk-SK" sz="1600" dirty="0" err="1"/>
              <a:t>obhosp</a:t>
            </a:r>
            <a:r>
              <a:rPr lang="sk-SK" sz="1600" dirty="0"/>
              <a:t>. Les. porastov. </a:t>
            </a:r>
            <a:endParaRPr lang="sk-SK" sz="1600" dirty="0" smtClean="0"/>
          </a:p>
          <a:p>
            <a:r>
              <a:rPr lang="sk-SK" sz="1600" dirty="0" smtClean="0"/>
              <a:t>Publikácia</a:t>
            </a:r>
            <a:r>
              <a:rPr lang="sk-SK" sz="1600" b="1" dirty="0" smtClean="0"/>
              <a:t> </a:t>
            </a:r>
            <a:r>
              <a:rPr lang="sk-SK" sz="1600" b="1" dirty="0"/>
              <a:t>NLC ÚHUL Metodika pre trvalo viacetážové porasty, 2013 </a:t>
            </a:r>
            <a:r>
              <a:rPr lang="sk-SK" sz="1600" dirty="0"/>
              <a:t>uvádza pri "T" porastoch "vyššiu odbornú a nákladovú náročnosť", ale definuje ju len slovne bez číselného vyjadrenia</a:t>
            </a:r>
            <a:r>
              <a:rPr lang="sk-SK" sz="1600" dirty="0" smtClean="0"/>
              <a:t>.</a:t>
            </a:r>
          </a:p>
          <a:p>
            <a:r>
              <a:rPr lang="sk-SK" sz="1600" b="1" dirty="0" smtClean="0"/>
              <a:t>Cesta k prírode blízkemu hospodárskemu lesu, </a:t>
            </a:r>
            <a:r>
              <a:rPr lang="sk-SK" sz="1600" dirty="0" smtClean="0"/>
              <a:t>Milan </a:t>
            </a:r>
            <a:r>
              <a:rPr lang="sk-SK" sz="1600" dirty="0" err="1" smtClean="0"/>
              <a:t>Koščulič</a:t>
            </a:r>
            <a:r>
              <a:rPr lang="sk-SK" sz="1600" dirty="0" smtClean="0"/>
              <a:t> st., Brno, FSC ČR, </a:t>
            </a:r>
            <a:r>
              <a:rPr lang="sk-SK" sz="1600" dirty="0" err="1" smtClean="0"/>
              <a:t>o.s</a:t>
            </a:r>
            <a:r>
              <a:rPr lang="sk-SK" sz="1600" dirty="0" smtClean="0"/>
              <a:t>., 2010</a:t>
            </a:r>
          </a:p>
          <a:p>
            <a:endParaRPr lang="sk-SK" sz="1600" dirty="0"/>
          </a:p>
        </p:txBody>
      </p:sp>
    </p:spTree>
    <p:extLst>
      <p:ext uri="{BB962C8B-B14F-4D97-AF65-F5344CB8AC3E}">
        <p14:creationId xmlns:p14="http://schemas.microsoft.com/office/powerpoint/2010/main" val="4233305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260648"/>
            <a:ext cx="7125113" cy="924475"/>
          </a:xfrm>
        </p:spPr>
        <p:txBody>
          <a:bodyPr/>
          <a:lstStyle/>
          <a:p>
            <a:r>
              <a:rPr lang="sk-SK" sz="1600" b="1" dirty="0"/>
              <a:t>Návrh podpory PBOL, ktorý vypracovali </a:t>
            </a:r>
            <a:r>
              <a:rPr lang="sk-SK" sz="1600" b="1" dirty="0" err="1"/>
              <a:t>Ing.Eduard</a:t>
            </a:r>
            <a:r>
              <a:rPr lang="sk-SK" sz="1600" b="1" dirty="0"/>
              <a:t> Apfel a </a:t>
            </a:r>
            <a:r>
              <a:rPr lang="sk-SK" sz="1600" b="1" dirty="0" err="1"/>
              <a:t>Ing.Rudolf</a:t>
            </a:r>
            <a:r>
              <a:rPr lang="sk-SK" sz="1600" b="1" dirty="0"/>
              <a:t> Bruchánik pre PRV 2014 – 2020. </a:t>
            </a:r>
            <a:r>
              <a:rPr lang="sk-SK" sz="1600" b="1" dirty="0" smtClean="0"/>
              <a:t/>
            </a:r>
            <a:br>
              <a:rPr lang="sk-SK" sz="1600" b="1" dirty="0" smtClean="0"/>
            </a:br>
            <a:r>
              <a:rPr lang="sk-SK" sz="1600" b="1" dirty="0" smtClean="0"/>
              <a:t>                       Žiaľ </a:t>
            </a:r>
            <a:r>
              <a:rPr lang="sk-SK" sz="1600" b="1" dirty="0"/>
              <a:t>nebol akceptovaný.</a:t>
            </a:r>
            <a:r>
              <a:rPr lang="sk-SK" sz="1600" dirty="0"/>
              <a:t/>
            </a:r>
            <a:br>
              <a:rPr lang="sk-SK" sz="1600" dirty="0"/>
            </a:br>
            <a:endParaRPr lang="sk-SK" sz="1600" dirty="0"/>
          </a:p>
        </p:txBody>
      </p:sp>
      <p:sp>
        <p:nvSpPr>
          <p:cNvPr id="3" name="Zástupný symbol obsahu 2"/>
          <p:cNvSpPr>
            <a:spLocks noGrp="1"/>
          </p:cNvSpPr>
          <p:nvPr>
            <p:ph idx="1"/>
          </p:nvPr>
        </p:nvSpPr>
        <p:spPr>
          <a:xfrm>
            <a:off x="1009443" y="1268760"/>
            <a:ext cx="7125112" cy="5184575"/>
          </a:xfrm>
        </p:spPr>
        <p:txBody>
          <a:bodyPr>
            <a:normAutofit/>
          </a:bodyPr>
          <a:lstStyle/>
          <a:p>
            <a:pPr marL="0" indent="0">
              <a:lnSpc>
                <a:spcPct val="115000"/>
              </a:lnSpc>
              <a:spcAft>
                <a:spcPts val="1000"/>
              </a:spcAft>
              <a:buNone/>
            </a:pPr>
            <a:r>
              <a:rPr lang="sk-SK" sz="1600" b="1" dirty="0">
                <a:latin typeface="Times New Roman"/>
                <a:ea typeface="Calibri"/>
                <a:cs typeface="Times New Roman"/>
              </a:rPr>
              <a:t>Podpora prírode blízkeho obhospodarovania:</a:t>
            </a:r>
          </a:p>
          <a:p>
            <a:pPr lvl="0">
              <a:lnSpc>
                <a:spcPct val="115000"/>
              </a:lnSpc>
              <a:spcAft>
                <a:spcPts val="0"/>
              </a:spcAft>
              <a:buFont typeface="Symbol"/>
              <a:buChar char=""/>
            </a:pPr>
            <a:r>
              <a:rPr lang="sk-SK" sz="1600" dirty="0">
                <a:latin typeface="Times New Roman"/>
                <a:ea typeface="Calibri"/>
                <a:cs typeface="Times New Roman"/>
              </a:rPr>
              <a:t>Optimalizácia drevinovej skladby – </a:t>
            </a:r>
            <a:r>
              <a:rPr lang="sk-SK" sz="1600" dirty="0" err="1">
                <a:latin typeface="Times New Roman"/>
                <a:ea typeface="Calibri"/>
                <a:cs typeface="Times New Roman"/>
              </a:rPr>
              <a:t>podsadby</a:t>
            </a:r>
            <a:r>
              <a:rPr lang="sk-SK" sz="1600" dirty="0">
                <a:latin typeface="Times New Roman"/>
                <a:ea typeface="Calibri"/>
                <a:cs typeface="Times New Roman"/>
              </a:rPr>
              <a:t> napr. jedle a buka v rovnorodých smrečinách na zvýšenie ich ekologickej stability, náklad na 1 ha cca 750 €, </a:t>
            </a:r>
          </a:p>
          <a:p>
            <a:pPr lvl="0">
              <a:lnSpc>
                <a:spcPct val="115000"/>
              </a:lnSpc>
              <a:spcAft>
                <a:spcPts val="0"/>
              </a:spcAft>
              <a:buFont typeface="Symbol"/>
              <a:buChar char=""/>
            </a:pPr>
            <a:r>
              <a:rPr lang="sk-SK" sz="1600" dirty="0">
                <a:latin typeface="Times New Roman"/>
                <a:ea typeface="Calibri"/>
                <a:cs typeface="Times New Roman"/>
              </a:rPr>
              <a:t>Podpora ohrozených drevín voči zveri, udržiavanie druhovej diverzity  – budovanie malých drevených </a:t>
            </a:r>
            <a:r>
              <a:rPr lang="sk-SK" sz="1600" dirty="0" err="1">
                <a:latin typeface="Times New Roman"/>
                <a:ea typeface="Calibri"/>
                <a:cs typeface="Times New Roman"/>
              </a:rPr>
              <a:t>oplôtkov</a:t>
            </a:r>
            <a:r>
              <a:rPr lang="sk-SK" sz="1600" dirty="0">
                <a:latin typeface="Times New Roman"/>
                <a:ea typeface="Calibri"/>
                <a:cs typeface="Times New Roman"/>
              </a:rPr>
              <a:t> pre jedľu, bresta, javora, jaseňa, tisa ap., náklad na 1 ha cca 600 €, </a:t>
            </a:r>
          </a:p>
          <a:p>
            <a:pPr lvl="0">
              <a:lnSpc>
                <a:spcPct val="115000"/>
              </a:lnSpc>
              <a:spcAft>
                <a:spcPts val="0"/>
              </a:spcAft>
              <a:buFont typeface="Symbol"/>
              <a:buChar char=""/>
            </a:pPr>
            <a:r>
              <a:rPr lang="sk-SK" sz="1600" dirty="0">
                <a:latin typeface="Times New Roman"/>
                <a:ea typeface="Calibri"/>
                <a:cs typeface="Times New Roman"/>
              </a:rPr>
              <a:t>Podpora ohrozených, pomalšie rastúcich a </a:t>
            </a:r>
            <a:r>
              <a:rPr lang="sk-SK" sz="1600" dirty="0" err="1">
                <a:latin typeface="Times New Roman"/>
                <a:ea typeface="Calibri"/>
                <a:cs typeface="Times New Roman"/>
              </a:rPr>
              <a:t>tieňomilných</a:t>
            </a:r>
            <a:r>
              <a:rPr lang="sk-SK" sz="1600" dirty="0">
                <a:latin typeface="Times New Roman"/>
                <a:ea typeface="Calibri"/>
                <a:cs typeface="Times New Roman"/>
              </a:rPr>
              <a:t> drevín voči silnejším konkurenčným drevinám – (napr. podpora jedle voči smreku a buku, podpora duba voči buku a hrabu, podpora vtrúsených drevín – tisa, jarabín, čerešne)  k udržaniu druhovej diverzity formou </a:t>
            </a:r>
            <a:r>
              <a:rPr lang="sk-SK" sz="1600" dirty="0" err="1">
                <a:latin typeface="Times New Roman"/>
                <a:ea typeface="Calibri"/>
                <a:cs typeface="Times New Roman"/>
              </a:rPr>
              <a:t>prestrihávok</a:t>
            </a:r>
            <a:r>
              <a:rPr lang="sk-SK" sz="1600" dirty="0">
                <a:latin typeface="Times New Roman"/>
                <a:ea typeface="Calibri"/>
                <a:cs typeface="Times New Roman"/>
              </a:rPr>
              <a:t> a </a:t>
            </a:r>
            <a:r>
              <a:rPr lang="sk-SK" sz="1600" dirty="0" err="1">
                <a:latin typeface="Times New Roman"/>
                <a:ea typeface="Calibri"/>
                <a:cs typeface="Times New Roman"/>
              </a:rPr>
              <a:t>prečistiek</a:t>
            </a:r>
            <a:r>
              <a:rPr lang="sk-SK" sz="1600" dirty="0">
                <a:latin typeface="Times New Roman"/>
                <a:ea typeface="Calibri"/>
                <a:cs typeface="Times New Roman"/>
              </a:rPr>
              <a:t> v nárastoch a mladinách, náklad na 1 ha cca 150 €, </a:t>
            </a:r>
          </a:p>
          <a:p>
            <a:pPr lvl="0">
              <a:lnSpc>
                <a:spcPct val="115000"/>
              </a:lnSpc>
              <a:spcAft>
                <a:spcPts val="1000"/>
              </a:spcAft>
              <a:buFont typeface="Symbol"/>
              <a:buChar char=""/>
            </a:pPr>
            <a:r>
              <a:rPr lang="sk-SK" sz="1600" dirty="0">
                <a:latin typeface="Times New Roman"/>
                <a:ea typeface="Calibri"/>
                <a:cs typeface="Times New Roman"/>
              </a:rPr>
              <a:t>Úprava druhých </a:t>
            </a:r>
            <a:r>
              <a:rPr lang="sk-SK" sz="1600" dirty="0" err="1">
                <a:latin typeface="Times New Roman"/>
                <a:ea typeface="Calibri"/>
                <a:cs typeface="Times New Roman"/>
              </a:rPr>
              <a:t>etáži</a:t>
            </a:r>
            <a:r>
              <a:rPr lang="sk-SK" sz="1600" dirty="0">
                <a:latin typeface="Times New Roman"/>
                <a:ea typeface="Calibri"/>
                <a:cs typeface="Times New Roman"/>
              </a:rPr>
              <a:t> pri ťažbe jednotlivým výberom – odstránenie spadnutých vrcholcov a vetví z prirodzených nárastov a mladín, prepílenie, stiahnutie na zem, príp. </a:t>
            </a:r>
            <a:r>
              <a:rPr lang="sk-SK" sz="1600" dirty="0" err="1">
                <a:latin typeface="Times New Roman"/>
                <a:ea typeface="Calibri"/>
                <a:cs typeface="Times New Roman"/>
              </a:rPr>
              <a:t>uhodenie</a:t>
            </a:r>
            <a:r>
              <a:rPr lang="sk-SK" sz="1600" dirty="0">
                <a:latin typeface="Times New Roman"/>
                <a:ea typeface="Calibri"/>
                <a:cs typeface="Times New Roman"/>
              </a:rPr>
              <a:t> na hromady, náklad na 1 ha 200 €, </a:t>
            </a:r>
          </a:p>
          <a:p>
            <a:endParaRPr lang="sk-SK" sz="1600" dirty="0"/>
          </a:p>
        </p:txBody>
      </p:sp>
    </p:spTree>
    <p:extLst>
      <p:ext uri="{BB962C8B-B14F-4D97-AF65-F5344CB8AC3E}">
        <p14:creationId xmlns:p14="http://schemas.microsoft.com/office/powerpoint/2010/main" val="3309894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009443" y="836712"/>
            <a:ext cx="7125112" cy="5400599"/>
          </a:xfrm>
        </p:spPr>
        <p:txBody>
          <a:bodyPr>
            <a:normAutofit/>
          </a:bodyPr>
          <a:lstStyle/>
          <a:p>
            <a:pPr lvl="0">
              <a:lnSpc>
                <a:spcPct val="115000"/>
              </a:lnSpc>
              <a:spcAft>
                <a:spcPts val="0"/>
              </a:spcAft>
              <a:buFont typeface="Symbol"/>
              <a:buChar char=""/>
            </a:pPr>
            <a:r>
              <a:rPr lang="sk-SK" sz="1600" dirty="0">
                <a:latin typeface="Times New Roman"/>
                <a:ea typeface="Calibri"/>
                <a:cs typeface="Times New Roman"/>
              </a:rPr>
              <a:t>Zlepšenie </a:t>
            </a:r>
            <a:r>
              <a:rPr lang="sk-SK" sz="1600" dirty="0" err="1">
                <a:latin typeface="Times New Roman"/>
                <a:ea typeface="Calibri"/>
                <a:cs typeface="Times New Roman"/>
              </a:rPr>
              <a:t>sprístupnenosti</a:t>
            </a:r>
            <a:r>
              <a:rPr lang="sk-SK" sz="1600" dirty="0">
                <a:latin typeface="Times New Roman"/>
                <a:ea typeface="Calibri"/>
                <a:cs typeface="Times New Roman"/>
              </a:rPr>
              <a:t> porastov budovaním približovacích liniek a ciest – terénne úpravy, približovacie cesty za účelom skrátenia približovacej vzdialenosti a zníženia škôd na porastoch, v ktorých dlhodobo prebieha ťažba jednotlivým výberom,</a:t>
            </a:r>
          </a:p>
          <a:p>
            <a:pPr lvl="0">
              <a:lnSpc>
                <a:spcPct val="115000"/>
              </a:lnSpc>
              <a:spcAft>
                <a:spcPts val="0"/>
              </a:spcAft>
              <a:buFont typeface="Symbol"/>
              <a:buChar char=""/>
            </a:pPr>
            <a:r>
              <a:rPr lang="sk-SK" sz="1600" dirty="0">
                <a:latin typeface="Times New Roman"/>
                <a:ea typeface="Calibri"/>
                <a:cs typeface="Times New Roman"/>
              </a:rPr>
              <a:t>Podpora za zvýšené náklady v súvislosti s náročnejším vykonávaním ťažbovej činnosti– ťažba jednotlivým výberom v poraste, približovanie jednotlivých kmeňov, krátenie kmeňov v poraste, pohyb približovacích prostriedkov po vyznačených približovacích linkách – náklady sú pri tomto spôsobe zvýšené o cca 15% oproti bežnému spôsobu, t.j. cca 1,5 €/m3 ťažby dreva)</a:t>
            </a:r>
          </a:p>
          <a:p>
            <a:pPr lvl="0">
              <a:lnSpc>
                <a:spcPct val="115000"/>
              </a:lnSpc>
              <a:spcAft>
                <a:spcPts val="1000"/>
              </a:spcAft>
              <a:buFont typeface="Symbol"/>
              <a:buChar char=""/>
            </a:pPr>
            <a:r>
              <a:rPr lang="sk-SK" sz="1600" dirty="0">
                <a:latin typeface="Times New Roman"/>
                <a:ea typeface="Calibri"/>
                <a:cs typeface="Times New Roman"/>
              </a:rPr>
              <a:t>Podpora za zvýšené náklady v súvislosti zo zmenou ťažbovej technológie – použitie lanovky, </a:t>
            </a:r>
            <a:r>
              <a:rPr lang="sk-SK" sz="1600" dirty="0" err="1">
                <a:latin typeface="Times New Roman"/>
                <a:ea typeface="Calibri"/>
                <a:cs typeface="Times New Roman"/>
              </a:rPr>
              <a:t>harvestera</a:t>
            </a:r>
            <a:r>
              <a:rPr lang="sk-SK" sz="1600" dirty="0">
                <a:latin typeface="Times New Roman"/>
                <a:ea typeface="Calibri"/>
                <a:cs typeface="Times New Roman"/>
              </a:rPr>
              <a:t>, konského poťahu namiesto traktorových </a:t>
            </a:r>
            <a:r>
              <a:rPr lang="sk-SK" sz="1600" dirty="0" err="1">
                <a:latin typeface="Times New Roman"/>
                <a:ea typeface="Calibri"/>
                <a:cs typeface="Times New Roman"/>
              </a:rPr>
              <a:t>technologií</a:t>
            </a:r>
            <a:r>
              <a:rPr lang="sk-SK" sz="1600" dirty="0">
                <a:latin typeface="Times New Roman"/>
                <a:ea typeface="Calibri"/>
                <a:cs typeface="Times New Roman"/>
              </a:rPr>
              <a:t> tak, aby sa umožnila ťažba jednotlivým výberom, jednotlivé približovanie, šetrenie kmeňov v materskom poraste voči odieraniu, spôsobovanému pri približovaní traktorom, šetrenie prirodzených nárastov voči ich zničeniu pri ťažbe a  približovaní - náklady sú pri použití lanovky, konskej sily, </a:t>
            </a:r>
            <a:r>
              <a:rPr lang="sk-SK" sz="1600" dirty="0" err="1">
                <a:latin typeface="Times New Roman"/>
                <a:ea typeface="Calibri"/>
                <a:cs typeface="Times New Roman"/>
              </a:rPr>
              <a:t>harvestera</a:t>
            </a:r>
            <a:r>
              <a:rPr lang="sk-SK" sz="1600" dirty="0">
                <a:latin typeface="Times New Roman"/>
                <a:ea typeface="Calibri"/>
                <a:cs typeface="Times New Roman"/>
              </a:rPr>
              <a:t> zvýšené oproti traktorovým technológiám o cca 35%-70% oproti bežnému spôsobu, t.j. priemerne 5 €/m3 ťažby dreva.</a:t>
            </a:r>
          </a:p>
          <a:p>
            <a:endParaRPr lang="sk-SK" sz="1600" dirty="0"/>
          </a:p>
        </p:txBody>
      </p:sp>
    </p:spTree>
    <p:extLst>
      <p:ext uri="{BB962C8B-B14F-4D97-AF65-F5344CB8AC3E}">
        <p14:creationId xmlns:p14="http://schemas.microsoft.com/office/powerpoint/2010/main" val="3333003716"/>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Vlastná 1">
      <a:dk1>
        <a:sysClr val="windowText" lastClr="000000"/>
      </a:dk1>
      <a:lt1>
        <a:sysClr val="window" lastClr="FFFFFF"/>
      </a:lt1>
      <a:dk2>
        <a:srgbClr val="66822D"/>
      </a:dk2>
      <a:lt2>
        <a:srgbClr val="BEEA73"/>
      </a:lt2>
      <a:accent1>
        <a:srgbClr val="FFFF00"/>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Jar</Template>
  <TotalTime>756</TotalTime>
  <Words>883</Words>
  <Application>Microsoft Office PowerPoint</Application>
  <PresentationFormat>Prezentácia na obrazovke (4:3)</PresentationFormat>
  <Paragraphs>251</Paragraphs>
  <Slides>42</Slides>
  <Notes>0</Notes>
  <HiddenSlides>0</HiddenSlides>
  <MMClips>0</MMClips>
  <ScaleCrop>false</ScaleCrop>
  <HeadingPairs>
    <vt:vector size="4" baseType="variant">
      <vt:variant>
        <vt:lpstr>Motív</vt:lpstr>
      </vt:variant>
      <vt:variant>
        <vt:i4>1</vt:i4>
      </vt:variant>
      <vt:variant>
        <vt:lpstr>Nadpisy snímok</vt:lpstr>
      </vt:variant>
      <vt:variant>
        <vt:i4>42</vt:i4>
      </vt:variant>
    </vt:vector>
  </HeadingPairs>
  <TitlesOfParts>
    <vt:vector size="43" baseType="lpstr">
      <vt:lpstr>Spring</vt:lpstr>
      <vt:lpstr>Lesy mesta Banská Bystrica a PBOL  Eduard Apfel </vt:lpstr>
      <vt:lpstr>Prírodné rezervácie sú zdrojom informácií pre prírode blízke pestovanie lesa </vt:lpstr>
      <vt:lpstr>Prírode blízke pestovanie lesa MENÍ LESNÍCKU FILOZOFIU:  </vt:lpstr>
      <vt:lpstr>Príručka pre prírode blízke obhospodarovanie lesa v územiach Natura 2000 a možnosti jeho finančnej podpory, SOPSR , 2016  http://www.sopsr.sk/web/?cl=21 </vt:lpstr>
      <vt:lpstr>Nákladové porovnanie PBOL s bežným obhospodarovaním v nákladovosti. Apfel a kol. </vt:lpstr>
      <vt:lpstr>Prezentácia programu PowerPoint</vt:lpstr>
      <vt:lpstr>Publikácie porovnávajúce bežné postupy s PBOL</vt:lpstr>
      <vt:lpstr>Návrh podpory PBOL, ktorý vypracovali Ing.Eduard Apfel a Ing.Rudolf Bruchánik pre PRV 2014 – 2020.                         Žiaľ nebol akceptovaný. </vt:lpstr>
      <vt:lpstr>Prezentácia programu PowerPoint</vt:lpstr>
      <vt:lpstr>Otázky k časti   I. Prírode blízke pestovanie lesa a nákladovosť </vt:lpstr>
      <vt:lpstr>Praktická aplikácia  prírode blízkeho pestovania lesa na Mestských lesoch   Banská Bystrica s.r.o. </vt:lpstr>
      <vt:lpstr>Prezentácia programu PowerPoint</vt:lpstr>
      <vt:lpstr>Prezentácia programu PowerPoint</vt:lpstr>
      <vt:lpstr>Prezentácia programu PowerPoint</vt:lpstr>
      <vt:lpstr>PBOL v traktorových terénoch</vt:lpstr>
      <vt:lpstr>Prezentácia programu PowerPoint</vt:lpstr>
      <vt:lpstr>PBOL v lanovkových terénoch</vt:lpstr>
      <vt:lpstr>Prezentácia programu PowerPoint</vt:lpstr>
      <vt:lpstr>  Náklady pestovnej činnosti Mestské lesy Banská Bystrica s.r.o.       Porovnanie priemerných nákladov na prečistky Mestské lesy Banská Bystrica s.r.o.  roky  2009 - 2016         </vt:lpstr>
      <vt:lpstr>Porovnanie priemerných nákladov pestovnej činnosti na m3 vyťaženej drevnej hmoty MLBB s.r.o.           </vt:lpstr>
      <vt:lpstr>Vyhodnotenie plnenia úloh podľa PSoL vypracovaného na roky 2009 - 2018 (program starostlivosti o les = LHP) </vt:lpstr>
      <vt:lpstr>Bilancia ťažby k 31.12.2016 </vt:lpstr>
      <vt:lpstr>Prečistka JPRL 258 a 30 </vt:lpstr>
      <vt:lpstr>Prezentácia programu PowerPoint</vt:lpstr>
      <vt:lpstr>Prezentácia programu PowerPoint</vt:lpstr>
      <vt:lpstr>Prezentácia programu PowerPoint</vt:lpstr>
      <vt:lpstr>Por.259a pred zásahom v roku 2011 </vt:lpstr>
      <vt:lpstr>Prezentácia programu PowerPoint</vt:lpstr>
      <vt:lpstr>Obnova v lanovkových terénoch JPRL 258 a  </vt:lpstr>
      <vt:lpstr>JPRL 258a po dorube, pohľad zhora </vt:lpstr>
      <vt:lpstr>Porovnanie PBOL s bežným pestovným postupom</vt:lpstr>
      <vt:lpstr>Prebudova porastov na TVP JPRL 259 b 1 </vt:lpstr>
      <vt:lpstr>Zámer: prebudova na TVP cez následný porast </vt:lpstr>
      <vt:lpstr>PZ smreka obyčajného JPRL 243a </vt:lpstr>
      <vt:lpstr>Prezentácia programu PowerPoint</vt:lpstr>
      <vt:lpstr>III. Ekosystémový prístup k pestovaniu lesa </vt:lpstr>
      <vt:lpstr>Chránené územia MLBB s.r.o. </vt:lpstr>
      <vt:lpstr>Zoznam chránených území</vt:lpstr>
      <vt:lpstr>NARIADENIE VLÁDY Slovenskej republiky č. 75/2015 z 8. apríla 2015, ktorým sa ustanovujú pravidlá poskytovania podpory v súvislosti s opatreniami programu rozvoja vidieka </vt:lpstr>
      <vt:lpstr>Prezentácia programu PowerPoint</vt:lpstr>
      <vt:lpstr>Biodiverzita </vt:lpstr>
      <vt:lpstr>Otázky k časti   III.  Ekosystémový prístup k pestovaniu lesa   </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Lesy mesta Banská Bystrica v čase</dc:title>
  <dc:creator>Eduard Apfel</dc:creator>
  <cp:lastModifiedBy>Eduard Apfel</cp:lastModifiedBy>
  <cp:revision>87</cp:revision>
  <dcterms:created xsi:type="dcterms:W3CDTF">2017-09-10T16:55:09Z</dcterms:created>
  <dcterms:modified xsi:type="dcterms:W3CDTF">2017-10-03T07:03:45Z</dcterms:modified>
</cp:coreProperties>
</file>